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72" r:id="rId3"/>
    <p:sldMasterId id="214748367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</p:sldIdLst>
  <p:sldSz cy="5670550" cx="10080625"/>
  <p:notesSz cx="7559675" cy="106918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22" Type="http://schemas.openxmlformats.org/officeDocument/2006/relationships/slide" Target="slides/slide17.xml"/><Relationship Id="rId44" Type="http://schemas.openxmlformats.org/officeDocument/2006/relationships/slide" Target="slides/slide39.xml"/><Relationship Id="rId21" Type="http://schemas.openxmlformats.org/officeDocument/2006/relationships/slide" Target="slides/slide16.xml"/><Relationship Id="rId43" Type="http://schemas.openxmlformats.org/officeDocument/2006/relationships/slide" Target="slides/slide38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1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e713cfa7cf_0_51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g2e713cfa7cf_0_51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2e713cfa7cf_0_56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terrenos realistas com irregularidades</a:t>
            </a:r>
            <a:endParaRPr/>
          </a:p>
        </p:txBody>
      </p:sp>
      <p:sp>
        <p:nvSpPr>
          <p:cNvPr id="201" name="Google Shape;201;g2e713cfa7cf_0_56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e756cc1010_0_5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g2e756cc1010_0_5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e713cfa7cf_0_66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g2e713cfa7cf_0_66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2e713cfa7cf_0_71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g2e713cfa7cf_0_71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2e756cc1010_0_28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g2e756cc1010_0_28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2e756cc1010_0_55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g2e756cc1010_0_55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2e78ad8ecbd_0_120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g2e78ad8ecbd_0_120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2e78ad8ecbd_0_4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g2e78ad8ecbd_0_4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2e78ad8ecbd_0_32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g2e78ad8ecbd_0_32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e6fc9df96b_0_7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g2e6fc9df96b_0_7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2e78ad8ecbd_0_40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g2e78ad8ecbd_0_40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2e78ad8ecbd_0_65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g2e78ad8ecbd_0_65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2e78e00a1f9_0_0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g2e78e00a1f9_0_0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2e78ad8ecbd_0_113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g2e78ad8ecbd_0_113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6e749544e0881a1_20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g6e749544e0881a1_20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6e749544e0881a1_36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g6e749544e0881a1_36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2e7c80ad8bf_0_12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g2e7c80ad8bf_0_12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2e7c80ad8bf_0_35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g2e7c80ad8bf_0_35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2e7c80ad8bf_0_55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g2e7c80ad8bf_0_55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2e7c80ad8bf_0_79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g2e7c80ad8bf_0_79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2e6fc9df96b_0_24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g2e6fc9df96b_0_24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2e7c80ad8bf_0_90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g2e7c80ad8bf_0_90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2e7c80ad8bf_0_109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g2e7c80ad8bf_0_109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2e81998f523_0_40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" name="Google Shape;406;g2e81998f523_0_40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2e81998f523_0_102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Google Shape;414;g2e81998f523_0_102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2e81998f523_0_109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g2e81998f523_0_109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2e81998f523_0_115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" name="Google Shape;428;g2e81998f523_0_115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e81998f523_0_54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g2e81998f523_0_54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2e81998f523_0_65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" name="Google Shape;442;g2e81998f523_0_65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2e81998f523_0_72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" name="Google Shape;449;g2e81998f523_0_72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2e81998f523_0_80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g2e81998f523_0_80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e6fc9df96b_0_14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g2e6fc9df96b_0_14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2e81998f523_0_96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3" name="Google Shape;463;g2e81998f523_0_96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e713cfa7cf_0_4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 em estudos que empregam o modelo em camadas</a:t>
            </a:r>
            <a:endParaRPr/>
          </a:p>
        </p:txBody>
      </p:sp>
      <p:sp>
        <p:nvSpPr>
          <p:cNvPr id="151" name="Google Shape;151;g2e713cfa7cf_0_4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4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4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5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5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e6ba90683e_0_2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g2e6ba90683e_0_2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e713cfa7cf_0_30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g2e713cfa7cf_0_30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"/>
          <p:cNvSpPr txBox="1"/>
          <p:nvPr>
            <p:ph type="title"/>
          </p:nvPr>
        </p:nvSpPr>
        <p:spPr>
          <a:xfrm>
            <a:off x="180000" y="216000"/>
            <a:ext cx="57600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720000" y="4320000"/>
            <a:ext cx="86400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1"/>
          <p:cNvSpPr txBox="1"/>
          <p:nvPr>
            <p:ph type="title"/>
          </p:nvPr>
        </p:nvSpPr>
        <p:spPr>
          <a:xfrm>
            <a:off x="180000" y="216000"/>
            <a:ext cx="57600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11"/>
          <p:cNvSpPr txBox="1"/>
          <p:nvPr>
            <p:ph idx="1" type="body"/>
          </p:nvPr>
        </p:nvSpPr>
        <p:spPr>
          <a:xfrm>
            <a:off x="720000" y="4320000"/>
            <a:ext cx="8640000" cy="3430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11"/>
          <p:cNvSpPr txBox="1"/>
          <p:nvPr>
            <p:ph idx="2" type="body"/>
          </p:nvPr>
        </p:nvSpPr>
        <p:spPr>
          <a:xfrm>
            <a:off x="720000" y="4696200"/>
            <a:ext cx="8640000" cy="3430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2"/>
          <p:cNvSpPr txBox="1"/>
          <p:nvPr>
            <p:ph type="title"/>
          </p:nvPr>
        </p:nvSpPr>
        <p:spPr>
          <a:xfrm>
            <a:off x="180000" y="216000"/>
            <a:ext cx="57600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2"/>
          <p:cNvSpPr txBox="1"/>
          <p:nvPr>
            <p:ph idx="1" type="body"/>
          </p:nvPr>
        </p:nvSpPr>
        <p:spPr>
          <a:xfrm>
            <a:off x="720000" y="4320000"/>
            <a:ext cx="4215960" cy="3430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12"/>
          <p:cNvSpPr txBox="1"/>
          <p:nvPr>
            <p:ph idx="2" type="body"/>
          </p:nvPr>
        </p:nvSpPr>
        <p:spPr>
          <a:xfrm>
            <a:off x="5147280" y="4320000"/>
            <a:ext cx="4215960" cy="3430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12"/>
          <p:cNvSpPr txBox="1"/>
          <p:nvPr>
            <p:ph idx="3" type="body"/>
          </p:nvPr>
        </p:nvSpPr>
        <p:spPr>
          <a:xfrm>
            <a:off x="720000" y="4696200"/>
            <a:ext cx="4215960" cy="3430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2"/>
          <p:cNvSpPr txBox="1"/>
          <p:nvPr>
            <p:ph idx="4" type="body"/>
          </p:nvPr>
        </p:nvSpPr>
        <p:spPr>
          <a:xfrm>
            <a:off x="5147280" y="4696200"/>
            <a:ext cx="4215960" cy="3430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3"/>
          <p:cNvSpPr txBox="1"/>
          <p:nvPr>
            <p:ph type="title"/>
          </p:nvPr>
        </p:nvSpPr>
        <p:spPr>
          <a:xfrm>
            <a:off x="180000" y="216000"/>
            <a:ext cx="57600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13"/>
          <p:cNvSpPr txBox="1"/>
          <p:nvPr>
            <p:ph idx="1" type="body"/>
          </p:nvPr>
        </p:nvSpPr>
        <p:spPr>
          <a:xfrm>
            <a:off x="720000" y="4320000"/>
            <a:ext cx="2781720" cy="3430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13"/>
          <p:cNvSpPr txBox="1"/>
          <p:nvPr>
            <p:ph idx="2" type="body"/>
          </p:nvPr>
        </p:nvSpPr>
        <p:spPr>
          <a:xfrm>
            <a:off x="3641040" y="4320000"/>
            <a:ext cx="2781720" cy="3430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3"/>
          <p:cNvSpPr txBox="1"/>
          <p:nvPr>
            <p:ph idx="3" type="body"/>
          </p:nvPr>
        </p:nvSpPr>
        <p:spPr>
          <a:xfrm>
            <a:off x="6562440" y="4320000"/>
            <a:ext cx="2781720" cy="3430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13"/>
          <p:cNvSpPr txBox="1"/>
          <p:nvPr>
            <p:ph idx="4" type="body"/>
          </p:nvPr>
        </p:nvSpPr>
        <p:spPr>
          <a:xfrm>
            <a:off x="720000" y="4696200"/>
            <a:ext cx="2781720" cy="3430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13"/>
          <p:cNvSpPr txBox="1"/>
          <p:nvPr>
            <p:ph idx="5" type="body"/>
          </p:nvPr>
        </p:nvSpPr>
        <p:spPr>
          <a:xfrm>
            <a:off x="3641040" y="4696200"/>
            <a:ext cx="2781720" cy="3430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3"/>
          <p:cNvSpPr txBox="1"/>
          <p:nvPr>
            <p:ph idx="6" type="body"/>
          </p:nvPr>
        </p:nvSpPr>
        <p:spPr>
          <a:xfrm>
            <a:off x="6562440" y="4696200"/>
            <a:ext cx="2781720" cy="3430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180000" y="216000"/>
            <a:ext cx="57600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15"/>
          <p:cNvSpPr txBox="1"/>
          <p:nvPr>
            <p:ph idx="1" type="body"/>
          </p:nvPr>
        </p:nvSpPr>
        <p:spPr>
          <a:xfrm>
            <a:off x="720000" y="4320000"/>
            <a:ext cx="86400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6"/>
          <p:cNvSpPr txBox="1"/>
          <p:nvPr>
            <p:ph type="title"/>
          </p:nvPr>
        </p:nvSpPr>
        <p:spPr>
          <a:xfrm>
            <a:off x="180000" y="216000"/>
            <a:ext cx="57600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1" type="body"/>
          </p:nvPr>
        </p:nvSpPr>
        <p:spPr>
          <a:xfrm>
            <a:off x="720000" y="4320000"/>
            <a:ext cx="4215960" cy="7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6"/>
          <p:cNvSpPr txBox="1"/>
          <p:nvPr>
            <p:ph idx="2" type="body"/>
          </p:nvPr>
        </p:nvSpPr>
        <p:spPr>
          <a:xfrm>
            <a:off x="5147280" y="4320000"/>
            <a:ext cx="4215960" cy="7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8"/>
          <p:cNvSpPr txBox="1"/>
          <p:nvPr>
            <p:ph type="title"/>
          </p:nvPr>
        </p:nvSpPr>
        <p:spPr>
          <a:xfrm>
            <a:off x="180000" y="216000"/>
            <a:ext cx="57600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8"/>
          <p:cNvSpPr txBox="1"/>
          <p:nvPr>
            <p:ph idx="1" type="subTitle"/>
          </p:nvPr>
        </p:nvSpPr>
        <p:spPr>
          <a:xfrm>
            <a:off x="720000" y="4320000"/>
            <a:ext cx="86400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9"/>
          <p:cNvSpPr txBox="1"/>
          <p:nvPr>
            <p:ph type="title"/>
          </p:nvPr>
        </p:nvSpPr>
        <p:spPr>
          <a:xfrm>
            <a:off x="180000" y="216000"/>
            <a:ext cx="57600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0"/>
          <p:cNvSpPr txBox="1"/>
          <p:nvPr>
            <p:ph idx="1" type="subTitle"/>
          </p:nvPr>
        </p:nvSpPr>
        <p:spPr>
          <a:xfrm>
            <a:off x="180000" y="216000"/>
            <a:ext cx="5760000" cy="500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1"/>
          <p:cNvSpPr txBox="1"/>
          <p:nvPr>
            <p:ph type="title"/>
          </p:nvPr>
        </p:nvSpPr>
        <p:spPr>
          <a:xfrm>
            <a:off x="180000" y="216000"/>
            <a:ext cx="57600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21"/>
          <p:cNvSpPr txBox="1"/>
          <p:nvPr>
            <p:ph idx="1" type="body"/>
          </p:nvPr>
        </p:nvSpPr>
        <p:spPr>
          <a:xfrm>
            <a:off x="720000" y="4320000"/>
            <a:ext cx="4215960" cy="3430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21"/>
          <p:cNvSpPr txBox="1"/>
          <p:nvPr>
            <p:ph idx="2" type="body"/>
          </p:nvPr>
        </p:nvSpPr>
        <p:spPr>
          <a:xfrm>
            <a:off x="5147280" y="4320000"/>
            <a:ext cx="4215960" cy="7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21"/>
          <p:cNvSpPr txBox="1"/>
          <p:nvPr>
            <p:ph idx="3" type="body"/>
          </p:nvPr>
        </p:nvSpPr>
        <p:spPr>
          <a:xfrm>
            <a:off x="720000" y="4696200"/>
            <a:ext cx="4215960" cy="3430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180000" y="216000"/>
            <a:ext cx="57600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3"/>
          <p:cNvSpPr txBox="1"/>
          <p:nvPr>
            <p:ph idx="1" type="body"/>
          </p:nvPr>
        </p:nvSpPr>
        <p:spPr>
          <a:xfrm>
            <a:off x="720000" y="4320000"/>
            <a:ext cx="86400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/>
          <p:nvPr>
            <p:ph type="title"/>
          </p:nvPr>
        </p:nvSpPr>
        <p:spPr>
          <a:xfrm>
            <a:off x="180000" y="216000"/>
            <a:ext cx="57600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22"/>
          <p:cNvSpPr txBox="1"/>
          <p:nvPr>
            <p:ph idx="1" type="body"/>
          </p:nvPr>
        </p:nvSpPr>
        <p:spPr>
          <a:xfrm>
            <a:off x="720000" y="4320000"/>
            <a:ext cx="4215960" cy="7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22"/>
          <p:cNvSpPr txBox="1"/>
          <p:nvPr>
            <p:ph idx="2" type="body"/>
          </p:nvPr>
        </p:nvSpPr>
        <p:spPr>
          <a:xfrm>
            <a:off x="5147280" y="4320000"/>
            <a:ext cx="4215960" cy="3430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22"/>
          <p:cNvSpPr txBox="1"/>
          <p:nvPr>
            <p:ph idx="3" type="body"/>
          </p:nvPr>
        </p:nvSpPr>
        <p:spPr>
          <a:xfrm>
            <a:off x="5147280" y="4696200"/>
            <a:ext cx="4215960" cy="3430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3"/>
          <p:cNvSpPr txBox="1"/>
          <p:nvPr>
            <p:ph type="title"/>
          </p:nvPr>
        </p:nvSpPr>
        <p:spPr>
          <a:xfrm>
            <a:off x="180000" y="216000"/>
            <a:ext cx="57600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23"/>
          <p:cNvSpPr txBox="1"/>
          <p:nvPr>
            <p:ph idx="1" type="body"/>
          </p:nvPr>
        </p:nvSpPr>
        <p:spPr>
          <a:xfrm>
            <a:off x="720000" y="4320000"/>
            <a:ext cx="4215960" cy="3430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23"/>
          <p:cNvSpPr txBox="1"/>
          <p:nvPr>
            <p:ph idx="2" type="body"/>
          </p:nvPr>
        </p:nvSpPr>
        <p:spPr>
          <a:xfrm>
            <a:off x="5147280" y="4320000"/>
            <a:ext cx="4215960" cy="3430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23"/>
          <p:cNvSpPr txBox="1"/>
          <p:nvPr>
            <p:ph idx="3" type="body"/>
          </p:nvPr>
        </p:nvSpPr>
        <p:spPr>
          <a:xfrm>
            <a:off x="720000" y="4696200"/>
            <a:ext cx="8640000" cy="3430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4"/>
          <p:cNvSpPr txBox="1"/>
          <p:nvPr>
            <p:ph type="title"/>
          </p:nvPr>
        </p:nvSpPr>
        <p:spPr>
          <a:xfrm>
            <a:off x="180000" y="216000"/>
            <a:ext cx="57600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24"/>
          <p:cNvSpPr txBox="1"/>
          <p:nvPr>
            <p:ph idx="1" type="body"/>
          </p:nvPr>
        </p:nvSpPr>
        <p:spPr>
          <a:xfrm>
            <a:off x="720000" y="4320000"/>
            <a:ext cx="8640000" cy="3430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24"/>
          <p:cNvSpPr txBox="1"/>
          <p:nvPr>
            <p:ph idx="2" type="body"/>
          </p:nvPr>
        </p:nvSpPr>
        <p:spPr>
          <a:xfrm>
            <a:off x="720000" y="4696200"/>
            <a:ext cx="8640000" cy="3430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5"/>
          <p:cNvSpPr txBox="1"/>
          <p:nvPr>
            <p:ph type="title"/>
          </p:nvPr>
        </p:nvSpPr>
        <p:spPr>
          <a:xfrm>
            <a:off x="180000" y="216000"/>
            <a:ext cx="57600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25"/>
          <p:cNvSpPr txBox="1"/>
          <p:nvPr>
            <p:ph idx="1" type="body"/>
          </p:nvPr>
        </p:nvSpPr>
        <p:spPr>
          <a:xfrm>
            <a:off x="720000" y="4320000"/>
            <a:ext cx="4215960" cy="3430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25"/>
          <p:cNvSpPr txBox="1"/>
          <p:nvPr>
            <p:ph idx="2" type="body"/>
          </p:nvPr>
        </p:nvSpPr>
        <p:spPr>
          <a:xfrm>
            <a:off x="5147280" y="4320000"/>
            <a:ext cx="4215960" cy="3430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25"/>
          <p:cNvSpPr txBox="1"/>
          <p:nvPr>
            <p:ph idx="3" type="body"/>
          </p:nvPr>
        </p:nvSpPr>
        <p:spPr>
          <a:xfrm>
            <a:off x="720000" y="4696200"/>
            <a:ext cx="4215960" cy="3430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25"/>
          <p:cNvSpPr txBox="1"/>
          <p:nvPr>
            <p:ph idx="4" type="body"/>
          </p:nvPr>
        </p:nvSpPr>
        <p:spPr>
          <a:xfrm>
            <a:off x="5147280" y="4696200"/>
            <a:ext cx="4215960" cy="3430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6"/>
          <p:cNvSpPr txBox="1"/>
          <p:nvPr>
            <p:ph type="title"/>
          </p:nvPr>
        </p:nvSpPr>
        <p:spPr>
          <a:xfrm>
            <a:off x="180000" y="216000"/>
            <a:ext cx="57600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26"/>
          <p:cNvSpPr txBox="1"/>
          <p:nvPr>
            <p:ph idx="1" type="body"/>
          </p:nvPr>
        </p:nvSpPr>
        <p:spPr>
          <a:xfrm>
            <a:off x="720000" y="4320000"/>
            <a:ext cx="2781720" cy="3430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26"/>
          <p:cNvSpPr txBox="1"/>
          <p:nvPr>
            <p:ph idx="2" type="body"/>
          </p:nvPr>
        </p:nvSpPr>
        <p:spPr>
          <a:xfrm>
            <a:off x="3641040" y="4320000"/>
            <a:ext cx="2781720" cy="3430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26"/>
          <p:cNvSpPr txBox="1"/>
          <p:nvPr>
            <p:ph idx="3" type="body"/>
          </p:nvPr>
        </p:nvSpPr>
        <p:spPr>
          <a:xfrm>
            <a:off x="6562440" y="4320000"/>
            <a:ext cx="2781720" cy="3430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26"/>
          <p:cNvSpPr txBox="1"/>
          <p:nvPr>
            <p:ph idx="4" type="body"/>
          </p:nvPr>
        </p:nvSpPr>
        <p:spPr>
          <a:xfrm>
            <a:off x="720000" y="4696200"/>
            <a:ext cx="2781720" cy="3430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26"/>
          <p:cNvSpPr txBox="1"/>
          <p:nvPr>
            <p:ph idx="5" type="body"/>
          </p:nvPr>
        </p:nvSpPr>
        <p:spPr>
          <a:xfrm>
            <a:off x="3641040" y="4696200"/>
            <a:ext cx="2781720" cy="3430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26"/>
          <p:cNvSpPr txBox="1"/>
          <p:nvPr>
            <p:ph idx="6" type="body"/>
          </p:nvPr>
        </p:nvSpPr>
        <p:spPr>
          <a:xfrm>
            <a:off x="6562440" y="4696200"/>
            <a:ext cx="2781720" cy="3430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 txBox="1"/>
          <p:nvPr>
            <p:ph type="title"/>
          </p:nvPr>
        </p:nvSpPr>
        <p:spPr>
          <a:xfrm>
            <a:off x="180000" y="216000"/>
            <a:ext cx="57600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5"/>
          <p:cNvSpPr txBox="1"/>
          <p:nvPr>
            <p:ph idx="1" type="body"/>
          </p:nvPr>
        </p:nvSpPr>
        <p:spPr>
          <a:xfrm>
            <a:off x="720000" y="4320000"/>
            <a:ext cx="4215960" cy="7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2" type="body"/>
          </p:nvPr>
        </p:nvSpPr>
        <p:spPr>
          <a:xfrm>
            <a:off x="5147280" y="4320000"/>
            <a:ext cx="4215960" cy="7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 txBox="1"/>
          <p:nvPr>
            <p:ph type="title"/>
          </p:nvPr>
        </p:nvSpPr>
        <p:spPr>
          <a:xfrm>
            <a:off x="180000" y="216000"/>
            <a:ext cx="57600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7"/>
          <p:cNvSpPr txBox="1"/>
          <p:nvPr>
            <p:ph idx="1" type="subTitle"/>
          </p:nvPr>
        </p:nvSpPr>
        <p:spPr>
          <a:xfrm>
            <a:off x="180000" y="216000"/>
            <a:ext cx="5760000" cy="500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"/>
          <p:cNvSpPr txBox="1"/>
          <p:nvPr>
            <p:ph type="title"/>
          </p:nvPr>
        </p:nvSpPr>
        <p:spPr>
          <a:xfrm>
            <a:off x="180000" y="216000"/>
            <a:ext cx="57600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8"/>
          <p:cNvSpPr txBox="1"/>
          <p:nvPr>
            <p:ph idx="1" type="body"/>
          </p:nvPr>
        </p:nvSpPr>
        <p:spPr>
          <a:xfrm>
            <a:off x="720000" y="4320000"/>
            <a:ext cx="4215960" cy="3430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8"/>
          <p:cNvSpPr txBox="1"/>
          <p:nvPr>
            <p:ph idx="2" type="body"/>
          </p:nvPr>
        </p:nvSpPr>
        <p:spPr>
          <a:xfrm>
            <a:off x="5147280" y="4320000"/>
            <a:ext cx="4215960" cy="7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8"/>
          <p:cNvSpPr txBox="1"/>
          <p:nvPr>
            <p:ph idx="3" type="body"/>
          </p:nvPr>
        </p:nvSpPr>
        <p:spPr>
          <a:xfrm>
            <a:off x="720000" y="4696200"/>
            <a:ext cx="4215960" cy="3430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9"/>
          <p:cNvSpPr txBox="1"/>
          <p:nvPr>
            <p:ph type="title"/>
          </p:nvPr>
        </p:nvSpPr>
        <p:spPr>
          <a:xfrm>
            <a:off x="180000" y="216000"/>
            <a:ext cx="57600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9"/>
          <p:cNvSpPr txBox="1"/>
          <p:nvPr>
            <p:ph idx="1" type="body"/>
          </p:nvPr>
        </p:nvSpPr>
        <p:spPr>
          <a:xfrm>
            <a:off x="720000" y="4320000"/>
            <a:ext cx="4215960" cy="7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9"/>
          <p:cNvSpPr txBox="1"/>
          <p:nvPr>
            <p:ph idx="2" type="body"/>
          </p:nvPr>
        </p:nvSpPr>
        <p:spPr>
          <a:xfrm>
            <a:off x="5147280" y="4320000"/>
            <a:ext cx="4215960" cy="3430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9"/>
          <p:cNvSpPr txBox="1"/>
          <p:nvPr>
            <p:ph idx="3" type="body"/>
          </p:nvPr>
        </p:nvSpPr>
        <p:spPr>
          <a:xfrm>
            <a:off x="5147280" y="4696200"/>
            <a:ext cx="4215960" cy="3430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0"/>
          <p:cNvSpPr txBox="1"/>
          <p:nvPr>
            <p:ph type="title"/>
          </p:nvPr>
        </p:nvSpPr>
        <p:spPr>
          <a:xfrm>
            <a:off x="180000" y="216000"/>
            <a:ext cx="57600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0"/>
          <p:cNvSpPr txBox="1"/>
          <p:nvPr>
            <p:ph idx="1" type="body"/>
          </p:nvPr>
        </p:nvSpPr>
        <p:spPr>
          <a:xfrm>
            <a:off x="720000" y="4320000"/>
            <a:ext cx="4215960" cy="3430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10"/>
          <p:cNvSpPr txBox="1"/>
          <p:nvPr>
            <p:ph idx="2" type="body"/>
          </p:nvPr>
        </p:nvSpPr>
        <p:spPr>
          <a:xfrm>
            <a:off x="5147280" y="4320000"/>
            <a:ext cx="4215960" cy="3430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10"/>
          <p:cNvSpPr txBox="1"/>
          <p:nvPr>
            <p:ph idx="3" type="body"/>
          </p:nvPr>
        </p:nvSpPr>
        <p:spPr>
          <a:xfrm>
            <a:off x="720000" y="4696200"/>
            <a:ext cx="8640000" cy="3430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3" Type="http://schemas.openxmlformats.org/officeDocument/2006/relationships/theme" Target="../theme/theme3.xml"/><Relationship Id="rId1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6120000" y="216000"/>
            <a:ext cx="3960000" cy="1080000"/>
          </a:xfrm>
          <a:prstGeom prst="rect">
            <a:avLst/>
          </a:prstGeom>
          <a:solidFill>
            <a:srgbClr val="3772A4">
              <a:alpha val="8980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" name="Google Shape;7;p1"/>
          <p:cNvSpPr txBox="1"/>
          <p:nvPr>
            <p:ph type="title"/>
          </p:nvPr>
        </p:nvSpPr>
        <p:spPr>
          <a:xfrm>
            <a:off x="180000" y="216000"/>
            <a:ext cx="57600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" name="Google Shape;8;p1"/>
          <p:cNvSpPr txBox="1"/>
          <p:nvPr>
            <p:ph idx="1" type="body"/>
          </p:nvPr>
        </p:nvSpPr>
        <p:spPr>
          <a:xfrm>
            <a:off x="720000" y="4320000"/>
            <a:ext cx="86400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9" name="Google Shape;9;p1"/>
          <p:cNvSpPr txBox="1"/>
          <p:nvPr>
            <p:ph idx="10" type="dt"/>
          </p:nvPr>
        </p:nvSpPr>
        <p:spPr>
          <a:xfrm>
            <a:off x="540000" y="5220000"/>
            <a:ext cx="2340000" cy="3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0" name="Google Shape;10;p1"/>
          <p:cNvSpPr txBox="1"/>
          <p:nvPr>
            <p:ph idx="11" type="ftr"/>
          </p:nvPr>
        </p:nvSpPr>
        <p:spPr>
          <a:xfrm>
            <a:off x="3420000" y="5220000"/>
            <a:ext cx="3240000" cy="3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1" name="Google Shape;11;p1"/>
          <p:cNvSpPr/>
          <p:nvPr/>
        </p:nvSpPr>
        <p:spPr>
          <a:xfrm>
            <a:off x="0" y="180000"/>
            <a:ext cx="540000" cy="1080000"/>
          </a:xfrm>
          <a:prstGeom prst="rect">
            <a:avLst/>
          </a:prstGeom>
          <a:solidFill>
            <a:srgbClr val="FFCE3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720000" y="180000"/>
            <a:ext cx="90000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720000" y="1440000"/>
            <a:ext cx="9000000" cy="34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63" name="Google Shape;63;p14"/>
          <p:cNvSpPr txBox="1"/>
          <p:nvPr>
            <p:ph idx="11" type="ftr"/>
          </p:nvPr>
        </p:nvSpPr>
        <p:spPr>
          <a:xfrm>
            <a:off x="108000" y="5220000"/>
            <a:ext cx="5652000" cy="3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64" name="Google Shape;64;p14"/>
          <p:cNvSpPr txBox="1"/>
          <p:nvPr>
            <p:ph idx="12" type="sldNum"/>
          </p:nvPr>
        </p:nvSpPr>
        <p:spPr>
          <a:xfrm>
            <a:off x="7200000" y="5220000"/>
            <a:ext cx="2340000" cy="3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400" u="none" cap="none" strike="noStrike"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400" u="none" cap="none" strike="noStrike"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400" u="none" cap="none" strike="noStrike"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400" u="none" cap="none" strike="noStrike"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400" u="none" cap="none" strike="noStrike"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400" u="none" cap="none" strike="noStrike"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400" u="none" cap="none" strike="noStrike"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400" u="none" cap="none" strike="noStrike"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400" u="none" cap="none" strike="noStrike"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65" name="Google Shape;65;p14"/>
          <p:cNvSpPr/>
          <p:nvPr/>
        </p:nvSpPr>
        <p:spPr>
          <a:xfrm>
            <a:off x="0" y="180000"/>
            <a:ext cx="540000" cy="1080000"/>
          </a:xfrm>
          <a:prstGeom prst="rect">
            <a:avLst/>
          </a:prstGeom>
          <a:solidFill>
            <a:srgbClr val="FFCE3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Relationship Id="rId4" Type="http://schemas.openxmlformats.org/officeDocument/2006/relationships/image" Target="../media/image1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Relationship Id="rId4" Type="http://schemas.openxmlformats.org/officeDocument/2006/relationships/image" Target="../media/image1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0.png"/><Relationship Id="rId4" Type="http://schemas.openxmlformats.org/officeDocument/2006/relationships/image" Target="../media/image2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2.png"/><Relationship Id="rId4" Type="http://schemas.openxmlformats.org/officeDocument/2006/relationships/image" Target="../media/image2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9.png"/><Relationship Id="rId4" Type="http://schemas.openxmlformats.org/officeDocument/2006/relationships/image" Target="../media/image2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1.png"/><Relationship Id="rId4" Type="http://schemas.openxmlformats.org/officeDocument/2006/relationships/image" Target="../media/image3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0.png"/><Relationship Id="rId4" Type="http://schemas.openxmlformats.org/officeDocument/2006/relationships/image" Target="../media/image3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4.png"/><Relationship Id="rId4" Type="http://schemas.openxmlformats.org/officeDocument/2006/relationships/image" Target="../media/image3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6.png"/><Relationship Id="rId4" Type="http://schemas.openxmlformats.org/officeDocument/2006/relationships/image" Target="../media/image3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0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5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7"/>
          <p:cNvSpPr txBox="1"/>
          <p:nvPr/>
        </p:nvSpPr>
        <p:spPr>
          <a:xfrm>
            <a:off x="1313550" y="2315625"/>
            <a:ext cx="70503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chemeClr val="dk1"/>
                </a:solidFill>
              </a:rPr>
              <a:t>GERAÇÃO PROCEDURAL DE TERRENOS COM SIMULAÇÃO DE PROCESSOS EROSIVOS EM MÚLTIPLAS CAMADAS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27"/>
          <p:cNvSpPr/>
          <p:nvPr/>
        </p:nvSpPr>
        <p:spPr>
          <a:xfrm>
            <a:off x="0" y="180000"/>
            <a:ext cx="621000" cy="1080000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0" name="Google Shape;12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9175" y="281100"/>
            <a:ext cx="3208525" cy="877800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7"/>
          <p:cNvSpPr txBox="1"/>
          <p:nvPr/>
        </p:nvSpPr>
        <p:spPr>
          <a:xfrm>
            <a:off x="876701" y="4202875"/>
            <a:ext cx="5658900" cy="115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Guilherme Oliveira Mussa Tavares</a:t>
            </a:r>
            <a:br>
              <a:rPr lang="pt-BR" sz="1800"/>
            </a:br>
            <a:br>
              <a:rPr lang="pt-BR" sz="1800"/>
            </a:br>
            <a:r>
              <a:rPr b="1" lang="pt-BR" sz="1800"/>
              <a:t>Orientador:</a:t>
            </a:r>
            <a:r>
              <a:rPr lang="pt-BR" sz="1800"/>
              <a:t> Prof. Dr. </a:t>
            </a:r>
            <a:r>
              <a:rPr lang="pt-BR" sz="1800">
                <a:solidFill>
                  <a:schemeClr val="dk1"/>
                </a:solidFill>
              </a:rPr>
              <a:t>Luis</a:t>
            </a:r>
            <a:r>
              <a:rPr lang="pt-BR" sz="1800"/>
              <a:t> Antonio Rivera Escriba </a:t>
            </a:r>
            <a:endParaRPr sz="1800"/>
          </a:p>
        </p:txBody>
      </p:sp>
      <p:sp>
        <p:nvSpPr>
          <p:cNvPr id="122" name="Google Shape;122;p27"/>
          <p:cNvSpPr txBox="1"/>
          <p:nvPr/>
        </p:nvSpPr>
        <p:spPr>
          <a:xfrm>
            <a:off x="7283375" y="4202875"/>
            <a:ext cx="17367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333333"/>
                </a:solidFill>
              </a:rPr>
              <a:t>28/06/2024</a:t>
            </a:r>
            <a:endParaRPr b="1" sz="1800">
              <a:solidFill>
                <a:srgbClr val="333333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6"/>
          <p:cNvSpPr/>
          <p:nvPr/>
        </p:nvSpPr>
        <p:spPr>
          <a:xfrm>
            <a:off x="0" y="180000"/>
            <a:ext cx="621000" cy="1080000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36"/>
          <p:cNvSpPr txBox="1"/>
          <p:nvPr/>
        </p:nvSpPr>
        <p:spPr>
          <a:xfrm>
            <a:off x="827850" y="180000"/>
            <a:ext cx="90000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lang="pt-BR" sz="3000">
                <a:solidFill>
                  <a:srgbClr val="333333"/>
                </a:solidFill>
              </a:rPr>
              <a:t>Ruídos</a:t>
            </a:r>
            <a:endParaRPr b="1" sz="3000" strike="noStrike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7" name="Google Shape;19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72800" y="1537774"/>
            <a:ext cx="6348276" cy="3299350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36"/>
          <p:cNvSpPr txBox="1"/>
          <p:nvPr/>
        </p:nvSpPr>
        <p:spPr>
          <a:xfrm>
            <a:off x="162125" y="2081182"/>
            <a:ext cx="4139100" cy="23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Perlin Noise (PERLIN, 1985)</a:t>
            </a:r>
            <a:endParaRPr sz="1800"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pt-BR" sz="1800"/>
              <a:t>Grade bidimensional</a:t>
            </a:r>
            <a:endParaRPr sz="1800"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pt-BR" sz="1800"/>
              <a:t>Vetores gradientes aleatórios</a:t>
            </a:r>
            <a:endParaRPr sz="1800"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pt-BR" sz="1800"/>
              <a:t>Cálculo do vetor deslocamento</a:t>
            </a:r>
            <a:endParaRPr sz="1800"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pt-BR" sz="1800"/>
              <a:t>Produto escalar dos vetores</a:t>
            </a:r>
            <a:endParaRPr sz="1800"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pt-BR" sz="1800"/>
              <a:t>Interpolação linear</a:t>
            </a:r>
            <a:endParaRPr sz="18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7"/>
          <p:cNvSpPr/>
          <p:nvPr/>
        </p:nvSpPr>
        <p:spPr>
          <a:xfrm>
            <a:off x="0" y="180000"/>
            <a:ext cx="621000" cy="1080000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37"/>
          <p:cNvSpPr txBox="1"/>
          <p:nvPr/>
        </p:nvSpPr>
        <p:spPr>
          <a:xfrm>
            <a:off x="827850" y="180000"/>
            <a:ext cx="90000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lang="pt-BR" sz="3000">
                <a:solidFill>
                  <a:srgbClr val="333333"/>
                </a:solidFill>
              </a:rPr>
              <a:t>Técnicas Fractais</a:t>
            </a:r>
            <a:endParaRPr b="1" sz="3000" strike="noStrike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5" name="Google Shape;20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46325" y="741200"/>
            <a:ext cx="3934824" cy="4604425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37"/>
          <p:cNvSpPr txBox="1"/>
          <p:nvPr/>
        </p:nvSpPr>
        <p:spPr>
          <a:xfrm>
            <a:off x="312850" y="1683925"/>
            <a:ext cx="4968900" cy="328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i="1" lang="pt-BR" sz="1800"/>
              <a:t>Fractional Brownian Motion</a:t>
            </a:r>
            <a:r>
              <a:rPr lang="pt-BR" sz="1800"/>
              <a:t> (fBm)</a:t>
            </a:r>
            <a:endParaRPr sz="1800"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pt-BR" sz="1800"/>
              <a:t>Oitavas</a:t>
            </a:r>
            <a:endParaRPr sz="1800"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pt-BR" sz="1800"/>
              <a:t>Amplitude ← Persistência (ou Ganho)</a:t>
            </a:r>
            <a:endParaRPr sz="1800"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pt-BR" sz="1800"/>
              <a:t>Frequência ← Lacunaridade</a:t>
            </a:r>
            <a:endParaRPr sz="18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8"/>
          <p:cNvSpPr/>
          <p:nvPr/>
        </p:nvSpPr>
        <p:spPr>
          <a:xfrm>
            <a:off x="0" y="180000"/>
            <a:ext cx="621000" cy="1080000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38"/>
          <p:cNvSpPr txBox="1"/>
          <p:nvPr/>
        </p:nvSpPr>
        <p:spPr>
          <a:xfrm>
            <a:off x="827850" y="180000"/>
            <a:ext cx="90000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lang="pt-BR" sz="3000">
                <a:solidFill>
                  <a:srgbClr val="333333"/>
                </a:solidFill>
              </a:rPr>
              <a:t>Erosão Hidráulica</a:t>
            </a:r>
            <a:endParaRPr b="1" sz="3000" strike="noStrike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3" name="Google Shape;21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56488" y="1655550"/>
            <a:ext cx="5731101" cy="3457125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38"/>
          <p:cNvSpPr txBox="1"/>
          <p:nvPr/>
        </p:nvSpPr>
        <p:spPr>
          <a:xfrm>
            <a:off x="1293038" y="3797125"/>
            <a:ext cx="2235000" cy="14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O </a:t>
            </a:r>
            <a:r>
              <a:rPr lang="pt-BR"/>
              <a:t>fluido é representado em um sistema de partícula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38"/>
          <p:cNvSpPr txBox="1"/>
          <p:nvPr/>
        </p:nvSpPr>
        <p:spPr>
          <a:xfrm>
            <a:off x="1375538" y="1956850"/>
            <a:ext cx="207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</a:t>
            </a:r>
            <a:r>
              <a:rPr lang="pt-BR"/>
              <a:t> </a:t>
            </a:r>
            <a:r>
              <a:rPr lang="pt-BR"/>
              <a:t>água flui entre os pontos da grade</a:t>
            </a:r>
            <a:endParaRPr sz="2100">
              <a:solidFill>
                <a:srgbClr val="202124"/>
              </a:solidFill>
              <a:highlight>
                <a:srgbClr val="F8F9FA"/>
              </a:highlight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9"/>
          <p:cNvSpPr/>
          <p:nvPr/>
        </p:nvSpPr>
        <p:spPr>
          <a:xfrm>
            <a:off x="0" y="180000"/>
            <a:ext cx="621000" cy="1080000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39"/>
          <p:cNvSpPr txBox="1"/>
          <p:nvPr/>
        </p:nvSpPr>
        <p:spPr>
          <a:xfrm>
            <a:off x="827850" y="180000"/>
            <a:ext cx="90000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lang="pt-BR" sz="3000">
                <a:solidFill>
                  <a:srgbClr val="333333"/>
                </a:solidFill>
              </a:rPr>
              <a:t>Trabalhos Relacionados</a:t>
            </a:r>
            <a:endParaRPr b="1" sz="3000" strike="noStrike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2" name="Google Shape;22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475" y="1688500"/>
            <a:ext cx="2875225" cy="2709975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39"/>
          <p:cNvSpPr txBox="1"/>
          <p:nvPr/>
        </p:nvSpPr>
        <p:spPr>
          <a:xfrm>
            <a:off x="1101600" y="4520350"/>
            <a:ext cx="2222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Benes e Forsbach (2001)</a:t>
            </a:r>
            <a:endParaRPr/>
          </a:p>
        </p:txBody>
      </p:sp>
      <p:pic>
        <p:nvPicPr>
          <p:cNvPr id="224" name="Google Shape;224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17650" y="1688500"/>
            <a:ext cx="5438732" cy="2928550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39"/>
          <p:cNvSpPr txBox="1"/>
          <p:nvPr/>
        </p:nvSpPr>
        <p:spPr>
          <a:xfrm>
            <a:off x="6268675" y="4520350"/>
            <a:ext cx="1555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McDonald (2022)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40"/>
          <p:cNvSpPr/>
          <p:nvPr/>
        </p:nvSpPr>
        <p:spPr>
          <a:xfrm>
            <a:off x="0" y="180000"/>
            <a:ext cx="621000" cy="1080000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40"/>
          <p:cNvSpPr txBox="1"/>
          <p:nvPr/>
        </p:nvSpPr>
        <p:spPr>
          <a:xfrm>
            <a:off x="827850" y="180000"/>
            <a:ext cx="90000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lang="pt-BR" sz="3000">
                <a:solidFill>
                  <a:srgbClr val="333333"/>
                </a:solidFill>
              </a:rPr>
              <a:t>Trabalhos Relacionados</a:t>
            </a:r>
            <a:endParaRPr b="1" sz="3000" strike="noStrike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2" name="Google Shape;23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34875" y="1964500"/>
            <a:ext cx="5221400" cy="2673326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40"/>
          <p:cNvSpPr txBox="1"/>
          <p:nvPr/>
        </p:nvSpPr>
        <p:spPr>
          <a:xfrm>
            <a:off x="5486550" y="463782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Mei, Decaudin e Hu (2007)</a:t>
            </a:r>
            <a:endParaRPr/>
          </a:p>
        </p:txBody>
      </p:sp>
      <p:pic>
        <p:nvPicPr>
          <p:cNvPr id="234" name="Google Shape;234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4800" y="2023850"/>
            <a:ext cx="3830076" cy="2554627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40"/>
          <p:cNvSpPr txBox="1"/>
          <p:nvPr/>
        </p:nvSpPr>
        <p:spPr>
          <a:xfrm>
            <a:off x="1539875" y="4637825"/>
            <a:ext cx="1359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Beyer (2015)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41"/>
          <p:cNvSpPr/>
          <p:nvPr/>
        </p:nvSpPr>
        <p:spPr>
          <a:xfrm>
            <a:off x="0" y="180000"/>
            <a:ext cx="621000" cy="1227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41"/>
          <p:cNvSpPr txBox="1"/>
          <p:nvPr/>
        </p:nvSpPr>
        <p:spPr>
          <a:xfrm>
            <a:off x="781863" y="180000"/>
            <a:ext cx="90000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lang="pt-BR" sz="2400">
                <a:solidFill>
                  <a:srgbClr val="333333"/>
                </a:solidFill>
              </a:rPr>
              <a:t>Modelo Conceitual</a:t>
            </a:r>
            <a:endParaRPr b="1" sz="2400" strike="noStrike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2" name="Google Shape;24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59924" y="180000"/>
            <a:ext cx="2443899" cy="5192049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41"/>
          <p:cNvSpPr/>
          <p:nvPr/>
        </p:nvSpPr>
        <p:spPr>
          <a:xfrm>
            <a:off x="0" y="180000"/>
            <a:ext cx="621000" cy="1080000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2"/>
          <p:cNvSpPr/>
          <p:nvPr/>
        </p:nvSpPr>
        <p:spPr>
          <a:xfrm>
            <a:off x="0" y="180000"/>
            <a:ext cx="621000" cy="1080000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42"/>
          <p:cNvSpPr txBox="1"/>
          <p:nvPr/>
        </p:nvSpPr>
        <p:spPr>
          <a:xfrm>
            <a:off x="827850" y="180000"/>
            <a:ext cx="90000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lang="pt-BR" sz="3000">
                <a:solidFill>
                  <a:srgbClr val="333333"/>
                </a:solidFill>
              </a:rPr>
              <a:t>Estruturas de Dados</a:t>
            </a:r>
            <a:endParaRPr b="1" sz="3000" strike="noStrike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0" name="Google Shape;25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7950" y="1797975"/>
            <a:ext cx="7524700" cy="2887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43"/>
          <p:cNvSpPr/>
          <p:nvPr/>
        </p:nvSpPr>
        <p:spPr>
          <a:xfrm>
            <a:off x="0" y="180000"/>
            <a:ext cx="621000" cy="1080000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43"/>
          <p:cNvSpPr txBox="1"/>
          <p:nvPr/>
        </p:nvSpPr>
        <p:spPr>
          <a:xfrm>
            <a:off x="827850" y="180000"/>
            <a:ext cx="90000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lang="pt-BR" sz="3000">
                <a:solidFill>
                  <a:srgbClr val="333333"/>
                </a:solidFill>
              </a:rPr>
              <a:t>Estruturas de Dados</a:t>
            </a:r>
            <a:endParaRPr b="1" sz="3000" strike="noStrike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Google Shape;257;p43"/>
          <p:cNvSpPr txBox="1"/>
          <p:nvPr/>
        </p:nvSpPr>
        <p:spPr>
          <a:xfrm>
            <a:off x="289850" y="1823075"/>
            <a:ext cx="4025700" cy="20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pt-BR" sz="1600"/>
              <a:t>Propriedades dos tipos de solo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pt-BR" sz="1600"/>
              <a:t>Profundidade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pt-BR" sz="1600"/>
              <a:t>Permeabilidade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pt-BR" sz="1600"/>
              <a:t>Taxa de absorção da água</a:t>
            </a:r>
            <a:endParaRPr sz="1600"/>
          </a:p>
        </p:txBody>
      </p:sp>
      <p:pic>
        <p:nvPicPr>
          <p:cNvPr id="258" name="Google Shape;25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96788" y="1541815"/>
            <a:ext cx="7083826" cy="334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4"/>
          <p:cNvSpPr/>
          <p:nvPr/>
        </p:nvSpPr>
        <p:spPr>
          <a:xfrm>
            <a:off x="0" y="180000"/>
            <a:ext cx="621000" cy="1080000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44"/>
          <p:cNvSpPr txBox="1"/>
          <p:nvPr/>
        </p:nvSpPr>
        <p:spPr>
          <a:xfrm>
            <a:off x="827850" y="180000"/>
            <a:ext cx="90000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lang="pt-BR" sz="2400">
                <a:solidFill>
                  <a:srgbClr val="333333"/>
                </a:solidFill>
              </a:rPr>
              <a:t>Composição de Camadas</a:t>
            </a:r>
            <a:endParaRPr b="1" sz="2400">
              <a:solidFill>
                <a:srgbClr val="333333"/>
              </a:solidFill>
            </a:endParaRPr>
          </a:p>
        </p:txBody>
      </p:sp>
      <p:pic>
        <p:nvPicPr>
          <p:cNvPr id="265" name="Google Shape;265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63700" y="170188"/>
            <a:ext cx="2409126" cy="5330175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44"/>
          <p:cNvSpPr txBox="1"/>
          <p:nvPr/>
        </p:nvSpPr>
        <p:spPr>
          <a:xfrm>
            <a:off x="692400" y="1948475"/>
            <a:ext cx="3117000" cy="28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267" name="Google Shape;267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1000" y="1507500"/>
            <a:ext cx="4885251" cy="35558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5"/>
          <p:cNvSpPr/>
          <p:nvPr/>
        </p:nvSpPr>
        <p:spPr>
          <a:xfrm>
            <a:off x="0" y="180000"/>
            <a:ext cx="621000" cy="1080000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45"/>
          <p:cNvSpPr txBox="1"/>
          <p:nvPr/>
        </p:nvSpPr>
        <p:spPr>
          <a:xfrm>
            <a:off x="827850" y="180000"/>
            <a:ext cx="90000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lang="pt-BR" sz="3000">
                <a:solidFill>
                  <a:srgbClr val="333333"/>
                </a:solidFill>
              </a:rPr>
              <a:t>Composição de Camadas</a:t>
            </a:r>
            <a:endParaRPr b="1" sz="3000">
              <a:solidFill>
                <a:srgbClr val="333333"/>
              </a:solidFill>
            </a:endParaRPr>
          </a:p>
        </p:txBody>
      </p:sp>
      <p:pic>
        <p:nvPicPr>
          <p:cNvPr id="274" name="Google Shape;274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850" y="2150812"/>
            <a:ext cx="7996275" cy="203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58648" y="4399050"/>
            <a:ext cx="1560669" cy="356550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45"/>
          <p:cNvSpPr txBox="1"/>
          <p:nvPr/>
        </p:nvSpPr>
        <p:spPr>
          <a:xfrm>
            <a:off x="1360625" y="4399050"/>
            <a:ext cx="5328000" cy="4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990000"/>
                </a:solidFill>
              </a:rPr>
              <a:t>*</a:t>
            </a:r>
            <a:r>
              <a:rPr lang="pt-BR"/>
              <a:t> </a:t>
            </a:r>
            <a:r>
              <a:rPr lang="pt-BR"/>
              <a:t>A troca das seções de solo ocorre se e somente se </a:t>
            </a:r>
            <a:endParaRPr/>
          </a:p>
        </p:txBody>
      </p:sp>
      <p:sp>
        <p:nvSpPr>
          <p:cNvPr id="277" name="Google Shape;277;p45"/>
          <p:cNvSpPr txBox="1"/>
          <p:nvPr/>
        </p:nvSpPr>
        <p:spPr>
          <a:xfrm>
            <a:off x="4615225" y="262942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A61C00"/>
                </a:solidFill>
              </a:rPr>
              <a:t>*</a:t>
            </a:r>
            <a:endParaRPr>
              <a:solidFill>
                <a:srgbClr val="A61C00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8"/>
          <p:cNvSpPr txBox="1"/>
          <p:nvPr/>
        </p:nvSpPr>
        <p:spPr>
          <a:xfrm>
            <a:off x="827850" y="180000"/>
            <a:ext cx="90000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00">
                <a:solidFill>
                  <a:srgbClr val="333333"/>
                </a:solidFill>
              </a:rPr>
              <a:t>Introdução</a:t>
            </a:r>
            <a:endParaRPr b="1" sz="3000" strike="noStrike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28"/>
          <p:cNvSpPr/>
          <p:nvPr/>
        </p:nvSpPr>
        <p:spPr>
          <a:xfrm>
            <a:off x="0" y="180000"/>
            <a:ext cx="621000" cy="1080000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28"/>
          <p:cNvSpPr txBox="1"/>
          <p:nvPr/>
        </p:nvSpPr>
        <p:spPr>
          <a:xfrm>
            <a:off x="151850" y="2143213"/>
            <a:ext cx="4957500" cy="17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beration Serif"/>
              <a:buChar char="●"/>
            </a:pPr>
            <a:r>
              <a:rPr lang="pt-BR" sz="1800">
                <a:solidFill>
                  <a:schemeClr val="dk1"/>
                </a:solidFill>
                <a:latin typeface="Liberation Serif"/>
                <a:ea typeface="Liberation Serif"/>
                <a:cs typeface="Liberation Serif"/>
                <a:sym typeface="Liberation Serif"/>
              </a:rPr>
              <a:t>T</a:t>
            </a:r>
            <a:r>
              <a:rPr lang="pt-BR" sz="1800">
                <a:solidFill>
                  <a:schemeClr val="dk1"/>
                </a:solidFill>
                <a:latin typeface="Liberation Serif"/>
                <a:ea typeface="Liberation Serif"/>
                <a:cs typeface="Liberation Serif"/>
                <a:sym typeface="Liberation Serif"/>
              </a:rPr>
              <a:t>errenos virtuais e g</a:t>
            </a:r>
            <a:r>
              <a:rPr lang="pt-BR" sz="1800">
                <a:solidFill>
                  <a:schemeClr val="dk1"/>
                </a:solidFill>
                <a:latin typeface="Liberation Serif"/>
                <a:ea typeface="Liberation Serif"/>
                <a:cs typeface="Liberation Serif"/>
                <a:sym typeface="Liberation Serif"/>
              </a:rPr>
              <a:t>eração procedural</a:t>
            </a:r>
            <a:br>
              <a:rPr lang="pt-BR" sz="1800">
                <a:solidFill>
                  <a:schemeClr val="dk1"/>
                </a:solidFill>
                <a:latin typeface="Liberation Serif"/>
                <a:ea typeface="Liberation Serif"/>
                <a:cs typeface="Liberation Serif"/>
                <a:sym typeface="Liberation Serif"/>
              </a:rPr>
            </a:br>
            <a:br>
              <a:rPr lang="pt-BR" sz="1800">
                <a:solidFill>
                  <a:schemeClr val="dk1"/>
                </a:solidFill>
                <a:latin typeface="Liberation Serif"/>
                <a:ea typeface="Liberation Serif"/>
                <a:cs typeface="Liberation Serif"/>
                <a:sym typeface="Liberation Serif"/>
              </a:rPr>
            </a:br>
            <a:endParaRPr sz="1800">
              <a:solidFill>
                <a:schemeClr val="dk1"/>
              </a:solidFill>
              <a:latin typeface="Liberation Serif"/>
              <a:ea typeface="Liberation Serif"/>
              <a:cs typeface="Liberation Serif"/>
              <a:sym typeface="Liberation Serif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beration Serif"/>
              <a:buChar char="●"/>
            </a:pPr>
            <a:r>
              <a:rPr lang="pt-BR" sz="1800">
                <a:solidFill>
                  <a:schemeClr val="dk1"/>
                </a:solidFill>
                <a:latin typeface="Liberation Serif"/>
                <a:ea typeface="Liberation Serif"/>
                <a:cs typeface="Liberation Serif"/>
                <a:sym typeface="Liberation Serif"/>
              </a:rPr>
              <a:t>Métodos fractais na geração de terrenos</a:t>
            </a:r>
            <a:endParaRPr sz="1800">
              <a:solidFill>
                <a:schemeClr val="dk1"/>
              </a:solidFill>
              <a:latin typeface="Liberation Serif"/>
              <a:ea typeface="Liberation Serif"/>
              <a:cs typeface="Liberation Serif"/>
              <a:sym typeface="Liberation Serif"/>
            </a:endParaRPr>
          </a:p>
        </p:txBody>
      </p:sp>
      <p:pic>
        <p:nvPicPr>
          <p:cNvPr id="130" name="Google Shape;13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42900" y="763088"/>
            <a:ext cx="3965375" cy="2355624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31" name="Google Shape;131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42900" y="3280400"/>
            <a:ext cx="3116774" cy="203825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6"/>
          <p:cNvSpPr/>
          <p:nvPr/>
        </p:nvSpPr>
        <p:spPr>
          <a:xfrm>
            <a:off x="0" y="180000"/>
            <a:ext cx="621000" cy="1080000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46"/>
          <p:cNvSpPr txBox="1"/>
          <p:nvPr/>
        </p:nvSpPr>
        <p:spPr>
          <a:xfrm>
            <a:off x="827850" y="180000"/>
            <a:ext cx="90000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lang="pt-BR" sz="2600">
                <a:solidFill>
                  <a:srgbClr val="333333"/>
                </a:solidFill>
              </a:rPr>
              <a:t>Simulação de Erosão Hidráulica</a:t>
            </a:r>
            <a:endParaRPr b="1" sz="2600">
              <a:solidFill>
                <a:srgbClr val="333333"/>
              </a:solidFill>
            </a:endParaRPr>
          </a:p>
        </p:txBody>
      </p:sp>
      <p:pic>
        <p:nvPicPr>
          <p:cNvPr id="284" name="Google Shape;284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0775" y="1400925"/>
            <a:ext cx="4054150" cy="3524150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46"/>
          <p:cNvSpPr txBox="1"/>
          <p:nvPr/>
        </p:nvSpPr>
        <p:spPr>
          <a:xfrm>
            <a:off x="289850" y="1566350"/>
            <a:ext cx="4290300" cy="360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pt-BR" sz="1800"/>
              <a:t>Simulação baseada na m</a:t>
            </a:r>
            <a:r>
              <a:rPr lang="pt-BR" sz="1800"/>
              <a:t>ovimentação de gotas d’água </a:t>
            </a:r>
            <a:br>
              <a:rPr lang="pt-BR" sz="1800"/>
            </a:br>
            <a:endParaRPr sz="18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❖"/>
            </a:pPr>
            <a:r>
              <a:rPr lang="pt-BR" sz="1600"/>
              <a:t>Uma gota ou partícula detém:</a:t>
            </a:r>
            <a:endParaRPr sz="1600"/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➢"/>
            </a:pPr>
            <a:r>
              <a:rPr lang="pt-BR" sz="1600"/>
              <a:t>vetor de posição </a:t>
            </a:r>
            <a:r>
              <a:rPr i="1" lang="pt-BR" sz="1600"/>
              <a:t>p(x,y)</a:t>
            </a:r>
            <a:endParaRPr i="1" sz="1600"/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➢"/>
            </a:pPr>
            <a:r>
              <a:rPr lang="pt-BR" sz="1600"/>
              <a:t>volume de água </a:t>
            </a:r>
            <a:r>
              <a:rPr i="1" lang="pt-BR" sz="1600"/>
              <a:t>w</a:t>
            </a:r>
            <a:endParaRPr sz="1600"/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➢"/>
            </a:pPr>
            <a:r>
              <a:rPr lang="pt-BR" sz="1600"/>
              <a:t>vetor </a:t>
            </a:r>
            <a:r>
              <a:rPr lang="pt-BR" sz="1600">
                <a:solidFill>
                  <a:schemeClr val="dk1"/>
                </a:solidFill>
              </a:rPr>
              <a:t>normalizado</a:t>
            </a:r>
            <a:r>
              <a:rPr lang="pt-BR" sz="1600"/>
              <a:t> de direção </a:t>
            </a:r>
            <a:r>
              <a:rPr i="1" lang="pt-BR" sz="1600"/>
              <a:t>D</a:t>
            </a:r>
            <a:endParaRPr sz="1600"/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➢"/>
            </a:pPr>
            <a:r>
              <a:rPr lang="pt-BR" sz="1600"/>
              <a:t>velocidade da partícula </a:t>
            </a:r>
            <a:r>
              <a:rPr i="1" lang="pt-BR" sz="1600"/>
              <a:t>V</a:t>
            </a:r>
            <a:endParaRPr i="1" sz="1600"/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➢"/>
            </a:pPr>
            <a:r>
              <a:rPr lang="pt-BR" sz="1600"/>
              <a:t>quantidade carregada de sedimentos </a:t>
            </a:r>
            <a:r>
              <a:rPr i="1" lang="pt-BR" sz="1600"/>
              <a:t>q </a:t>
            </a:r>
            <a:endParaRPr sz="1600"/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➢"/>
            </a:pPr>
            <a:r>
              <a:rPr lang="pt-BR" sz="1600"/>
              <a:t>capacidade máxima de acúmulo de sedimentos </a:t>
            </a:r>
            <a:r>
              <a:rPr i="1" lang="pt-BR" sz="1600"/>
              <a:t>Q</a:t>
            </a:r>
            <a:endParaRPr i="1" sz="16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7"/>
          <p:cNvSpPr/>
          <p:nvPr/>
        </p:nvSpPr>
        <p:spPr>
          <a:xfrm>
            <a:off x="0" y="180000"/>
            <a:ext cx="621000" cy="1080000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47"/>
          <p:cNvSpPr txBox="1"/>
          <p:nvPr/>
        </p:nvSpPr>
        <p:spPr>
          <a:xfrm>
            <a:off x="827850" y="180000"/>
            <a:ext cx="90000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lang="pt-BR" sz="2800">
                <a:solidFill>
                  <a:srgbClr val="333333"/>
                </a:solidFill>
              </a:rPr>
              <a:t>Interpolação e </a:t>
            </a:r>
            <a:r>
              <a:rPr b="1" lang="pt-BR" sz="2800">
                <a:solidFill>
                  <a:srgbClr val="333333"/>
                </a:solidFill>
              </a:rPr>
              <a:t>Movimento da Partícula </a:t>
            </a:r>
            <a:endParaRPr b="1" sz="2800">
              <a:solidFill>
                <a:srgbClr val="333333"/>
              </a:solidFill>
            </a:endParaRPr>
          </a:p>
        </p:txBody>
      </p:sp>
      <p:pic>
        <p:nvPicPr>
          <p:cNvPr id="292" name="Google Shape;292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16549" y="1110475"/>
            <a:ext cx="5544726" cy="3830576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47"/>
          <p:cNvSpPr txBox="1"/>
          <p:nvPr/>
        </p:nvSpPr>
        <p:spPr>
          <a:xfrm>
            <a:off x="195525" y="1731875"/>
            <a:ext cx="4290300" cy="33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❖"/>
            </a:pPr>
            <a:r>
              <a:rPr lang="pt-BR" sz="1600"/>
              <a:t>Interpolação bilinear para determinar a o gradiente e altura na posição da partícula </a:t>
            </a:r>
            <a:r>
              <a:rPr i="1" lang="pt-BR" sz="1600">
                <a:solidFill>
                  <a:schemeClr val="dk1"/>
                </a:solidFill>
              </a:rPr>
              <a:t>p=(x+α, y+β)</a:t>
            </a:r>
            <a:br>
              <a:rPr lang="pt-BR" sz="1600"/>
            </a:b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❖"/>
            </a:pPr>
            <a:r>
              <a:rPr lang="pt-BR" sz="1600"/>
              <a:t>Atualização da direção com base no gradiente, direção anterior e inércia</a:t>
            </a:r>
            <a:br>
              <a:rPr lang="pt-BR" sz="1600"/>
            </a:b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❖"/>
            </a:pPr>
            <a:r>
              <a:rPr lang="pt-BR" sz="1600"/>
              <a:t>Cálculo da diferença de altura </a:t>
            </a:r>
            <a:r>
              <a:rPr i="1" lang="pt-BR" sz="1600">
                <a:solidFill>
                  <a:srgbClr val="1F1F1F"/>
                </a:solidFill>
                <a:highlight>
                  <a:srgbClr val="FFFFFF"/>
                </a:highlight>
              </a:rPr>
              <a:t>Δh</a:t>
            </a:r>
            <a:r>
              <a:rPr lang="pt-BR" sz="1600"/>
              <a:t> na posição final e inicial da </a:t>
            </a:r>
            <a:r>
              <a:rPr lang="pt-BR" sz="1600">
                <a:solidFill>
                  <a:schemeClr val="dk1"/>
                </a:solidFill>
              </a:rPr>
              <a:t>partícula</a:t>
            </a:r>
            <a:endParaRPr sz="16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8"/>
          <p:cNvSpPr/>
          <p:nvPr/>
        </p:nvSpPr>
        <p:spPr>
          <a:xfrm>
            <a:off x="0" y="180000"/>
            <a:ext cx="621000" cy="1080000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48"/>
          <p:cNvSpPr txBox="1"/>
          <p:nvPr/>
        </p:nvSpPr>
        <p:spPr>
          <a:xfrm>
            <a:off x="827850" y="180000"/>
            <a:ext cx="90000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lang="pt-BR" sz="2800">
                <a:solidFill>
                  <a:srgbClr val="333333"/>
                </a:solidFill>
              </a:rPr>
              <a:t>Absorção de Água</a:t>
            </a:r>
            <a:endParaRPr b="1" sz="2800">
              <a:solidFill>
                <a:srgbClr val="333333"/>
              </a:solidFill>
            </a:endParaRPr>
          </a:p>
        </p:txBody>
      </p:sp>
      <p:sp>
        <p:nvSpPr>
          <p:cNvPr id="300" name="Google Shape;300;p48"/>
          <p:cNvSpPr txBox="1"/>
          <p:nvPr/>
        </p:nvSpPr>
        <p:spPr>
          <a:xfrm>
            <a:off x="1752063" y="1640425"/>
            <a:ext cx="5753400" cy="33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❖"/>
            </a:pPr>
            <a:r>
              <a:rPr lang="pt-BR" sz="1600"/>
              <a:t>Transferência </a:t>
            </a:r>
            <a:r>
              <a:rPr lang="pt-BR" sz="1600"/>
              <a:t>do volume de água pela partícula para os quatro cantos da célula</a:t>
            </a:r>
            <a:endParaRPr sz="1600"/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➢"/>
            </a:pPr>
            <a:r>
              <a:rPr lang="pt-BR" sz="1600"/>
              <a:t>w é o </a:t>
            </a:r>
            <a:r>
              <a:rPr lang="pt-BR" sz="1600">
                <a:solidFill>
                  <a:schemeClr val="dk1"/>
                </a:solidFill>
              </a:rPr>
              <a:t>volume de água da partícula</a:t>
            </a:r>
            <a:endParaRPr sz="1600"/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➢"/>
            </a:pPr>
            <a:r>
              <a:rPr lang="pt-BR" sz="1600"/>
              <a:t>A é a taxa de absorção do tipo de solo correspondente</a:t>
            </a:r>
            <a:endParaRPr sz="1600"/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➢"/>
            </a:pPr>
            <a:r>
              <a:rPr lang="pt-BR" sz="1600"/>
              <a:t>K</a:t>
            </a:r>
            <a:r>
              <a:rPr baseline="-25000" lang="pt-BR" sz="1600"/>
              <a:t>t</a:t>
            </a:r>
            <a:r>
              <a:rPr lang="pt-BR" sz="1600"/>
              <a:t> é a constante de escoamento</a:t>
            </a:r>
            <a:endParaRPr baseline="-25000" sz="1600"/>
          </a:p>
        </p:txBody>
      </p:sp>
      <p:pic>
        <p:nvPicPr>
          <p:cNvPr id="301" name="Google Shape;301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10700" y="3894575"/>
            <a:ext cx="2236150" cy="514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49"/>
          <p:cNvSpPr/>
          <p:nvPr/>
        </p:nvSpPr>
        <p:spPr>
          <a:xfrm>
            <a:off x="0" y="180000"/>
            <a:ext cx="621000" cy="1080000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49"/>
          <p:cNvSpPr txBox="1"/>
          <p:nvPr/>
        </p:nvSpPr>
        <p:spPr>
          <a:xfrm>
            <a:off x="827850" y="180000"/>
            <a:ext cx="90000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lang="pt-BR" sz="2800">
                <a:solidFill>
                  <a:srgbClr val="333333"/>
                </a:solidFill>
              </a:rPr>
              <a:t>Decisão do Processo de Erosão e Deposição</a:t>
            </a:r>
            <a:endParaRPr b="1" sz="2800">
              <a:solidFill>
                <a:srgbClr val="333333"/>
              </a:solidFill>
            </a:endParaRPr>
          </a:p>
        </p:txBody>
      </p:sp>
      <p:sp>
        <p:nvSpPr>
          <p:cNvPr id="308" name="Google Shape;308;p49"/>
          <p:cNvSpPr txBox="1"/>
          <p:nvPr/>
        </p:nvSpPr>
        <p:spPr>
          <a:xfrm>
            <a:off x="6286013" y="3235650"/>
            <a:ext cx="1144800" cy="41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 sz="1800"/>
              <a:t>q &gt; Q’</a:t>
            </a:r>
            <a:endParaRPr i="1" sz="1800"/>
          </a:p>
        </p:txBody>
      </p:sp>
      <p:cxnSp>
        <p:nvCxnSpPr>
          <p:cNvPr id="309" name="Google Shape;309;p49"/>
          <p:cNvCxnSpPr/>
          <p:nvPr/>
        </p:nvCxnSpPr>
        <p:spPr>
          <a:xfrm>
            <a:off x="5227175" y="2991851"/>
            <a:ext cx="2100" cy="22398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0" name="Google Shape;310;p49"/>
          <p:cNvSpPr txBox="1"/>
          <p:nvPr/>
        </p:nvSpPr>
        <p:spPr>
          <a:xfrm>
            <a:off x="8335150" y="3440550"/>
            <a:ext cx="1656000" cy="41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Deposição</a:t>
            </a:r>
            <a:endParaRPr sz="1800"/>
          </a:p>
        </p:txBody>
      </p:sp>
      <p:sp>
        <p:nvSpPr>
          <p:cNvPr id="311" name="Google Shape;311;p49"/>
          <p:cNvSpPr txBox="1"/>
          <p:nvPr/>
        </p:nvSpPr>
        <p:spPr>
          <a:xfrm>
            <a:off x="8335150" y="4440275"/>
            <a:ext cx="1358700" cy="41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Erosão</a:t>
            </a:r>
            <a:endParaRPr sz="1800"/>
          </a:p>
        </p:txBody>
      </p:sp>
      <p:pic>
        <p:nvPicPr>
          <p:cNvPr id="312" name="Google Shape;312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36775" y="2477301"/>
            <a:ext cx="2982900" cy="547850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49"/>
          <p:cNvSpPr txBox="1"/>
          <p:nvPr/>
        </p:nvSpPr>
        <p:spPr>
          <a:xfrm>
            <a:off x="6335375" y="4242475"/>
            <a:ext cx="1144800" cy="41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 sz="1800"/>
              <a:t>q</a:t>
            </a:r>
            <a:r>
              <a:rPr lang="pt-BR" sz="1800"/>
              <a:t> </a:t>
            </a:r>
            <a:r>
              <a:rPr i="1" lang="pt-BR" sz="1800"/>
              <a:t>≤ </a:t>
            </a:r>
            <a:r>
              <a:rPr i="1" lang="pt-BR" sz="1800"/>
              <a:t>Q’</a:t>
            </a:r>
            <a:endParaRPr i="1" sz="1800"/>
          </a:p>
        </p:txBody>
      </p:sp>
      <p:sp>
        <p:nvSpPr>
          <p:cNvPr id="314" name="Google Shape;314;p49"/>
          <p:cNvSpPr txBox="1"/>
          <p:nvPr/>
        </p:nvSpPr>
        <p:spPr>
          <a:xfrm>
            <a:off x="149925" y="1455600"/>
            <a:ext cx="4779600" cy="13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pt-BR"/>
              <a:t>A decisão </a:t>
            </a:r>
            <a:r>
              <a:rPr lang="pt-BR"/>
              <a:t>entre erosão e deposição </a:t>
            </a:r>
            <a:r>
              <a:rPr lang="pt-BR"/>
              <a:t>é baseada na capacidade de sedimentos da partícula (Q') em comparação com a quantidade de sedimentos transportados (q)</a:t>
            </a:r>
            <a:endParaRPr/>
          </a:p>
        </p:txBody>
      </p:sp>
      <p:cxnSp>
        <p:nvCxnSpPr>
          <p:cNvPr id="315" name="Google Shape;315;p49"/>
          <p:cNvCxnSpPr/>
          <p:nvPr/>
        </p:nvCxnSpPr>
        <p:spPr>
          <a:xfrm rot="10800000">
            <a:off x="5229250" y="4688000"/>
            <a:ext cx="3105900" cy="0"/>
          </a:xfrm>
          <a:prstGeom prst="straightConnector1">
            <a:avLst/>
          </a:prstGeom>
          <a:noFill/>
          <a:ln cap="flat" cmpd="sng" w="28575">
            <a:solidFill>
              <a:srgbClr val="CC0000"/>
            </a:solidFill>
            <a:prstDash val="solid"/>
            <a:round/>
            <a:headEnd len="med" w="med" type="stealth"/>
            <a:tailEnd len="med" w="med" type="none"/>
          </a:ln>
        </p:spPr>
      </p:cxnSp>
      <p:cxnSp>
        <p:nvCxnSpPr>
          <p:cNvPr id="316" name="Google Shape;316;p49"/>
          <p:cNvCxnSpPr/>
          <p:nvPr/>
        </p:nvCxnSpPr>
        <p:spPr>
          <a:xfrm rot="10800000">
            <a:off x="5229250" y="3697400"/>
            <a:ext cx="31059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stealth"/>
            <a:tailEnd len="med" w="med" type="none"/>
          </a:ln>
        </p:spPr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50"/>
          <p:cNvSpPr/>
          <p:nvPr/>
        </p:nvSpPr>
        <p:spPr>
          <a:xfrm>
            <a:off x="0" y="180000"/>
            <a:ext cx="621000" cy="1080000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50"/>
          <p:cNvSpPr txBox="1"/>
          <p:nvPr/>
        </p:nvSpPr>
        <p:spPr>
          <a:xfrm>
            <a:off x="827850" y="180000"/>
            <a:ext cx="90000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lang="pt-BR" sz="2800">
                <a:solidFill>
                  <a:srgbClr val="333333"/>
                </a:solidFill>
              </a:rPr>
              <a:t>Evento de Erosão</a:t>
            </a:r>
            <a:endParaRPr b="1" sz="2800">
              <a:solidFill>
                <a:srgbClr val="333333"/>
              </a:solidFill>
            </a:endParaRPr>
          </a:p>
        </p:txBody>
      </p:sp>
      <p:sp>
        <p:nvSpPr>
          <p:cNvPr id="323" name="Google Shape;323;p50"/>
          <p:cNvSpPr txBox="1"/>
          <p:nvPr/>
        </p:nvSpPr>
        <p:spPr>
          <a:xfrm>
            <a:off x="1423000" y="131972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50"/>
          <p:cNvSpPr txBox="1"/>
          <p:nvPr/>
        </p:nvSpPr>
        <p:spPr>
          <a:xfrm>
            <a:off x="377375" y="1541625"/>
            <a:ext cx="46527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pt-BR"/>
              <a:t>A</a:t>
            </a:r>
            <a:r>
              <a:rPr lang="pt-BR"/>
              <a:t> quantidade de erosão removida do solo é determinada pela menor quantidade necessária para atingir a capacidade máxima de sedimentos da partícula, ajustada pela velocidade de erosão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50"/>
          <p:cNvSpPr txBox="1"/>
          <p:nvPr/>
        </p:nvSpPr>
        <p:spPr>
          <a:xfrm>
            <a:off x="5631925" y="1595350"/>
            <a:ext cx="30000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pt-BR">
                <a:solidFill>
                  <a:schemeClr val="dk1"/>
                </a:solidFill>
              </a:rPr>
              <a:t>A erosão é distribuída dentro de um raio, ponderada pelos pesos pré-calculados e pela saturação de água do solo.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326" name="Google Shape;326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3325" y="3418350"/>
            <a:ext cx="4097226" cy="583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51"/>
          <p:cNvSpPr/>
          <p:nvPr/>
        </p:nvSpPr>
        <p:spPr>
          <a:xfrm>
            <a:off x="0" y="180000"/>
            <a:ext cx="621000" cy="1080000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51"/>
          <p:cNvSpPr txBox="1"/>
          <p:nvPr/>
        </p:nvSpPr>
        <p:spPr>
          <a:xfrm>
            <a:off x="827850" y="180000"/>
            <a:ext cx="90000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lang="pt-BR" sz="2800">
                <a:solidFill>
                  <a:srgbClr val="333333"/>
                </a:solidFill>
              </a:rPr>
              <a:t>Evento de Deposição</a:t>
            </a:r>
            <a:endParaRPr b="1" sz="2800">
              <a:solidFill>
                <a:srgbClr val="333333"/>
              </a:solidFill>
            </a:endParaRPr>
          </a:p>
        </p:txBody>
      </p:sp>
      <p:sp>
        <p:nvSpPr>
          <p:cNvPr id="333" name="Google Shape;333;p51"/>
          <p:cNvSpPr txBox="1"/>
          <p:nvPr/>
        </p:nvSpPr>
        <p:spPr>
          <a:xfrm>
            <a:off x="1423000" y="131972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51"/>
          <p:cNvSpPr txBox="1"/>
          <p:nvPr/>
        </p:nvSpPr>
        <p:spPr>
          <a:xfrm>
            <a:off x="377375" y="1541625"/>
            <a:ext cx="4652700" cy="231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pt-BR">
                <a:solidFill>
                  <a:schemeClr val="dk1"/>
                </a:solidFill>
              </a:rPr>
              <a:t>A diferença entre </a:t>
            </a:r>
            <a:r>
              <a:rPr i="1" lang="pt-BR">
                <a:solidFill>
                  <a:schemeClr val="dk1"/>
                </a:solidFill>
              </a:rPr>
              <a:t>q</a:t>
            </a:r>
            <a:r>
              <a:rPr lang="pt-BR">
                <a:solidFill>
                  <a:schemeClr val="dk1"/>
                </a:solidFill>
              </a:rPr>
              <a:t> e </a:t>
            </a:r>
            <a:r>
              <a:rPr i="1" lang="pt-BR">
                <a:solidFill>
                  <a:schemeClr val="dk1"/>
                </a:solidFill>
              </a:rPr>
              <a:t>Q </a:t>
            </a:r>
            <a:r>
              <a:rPr lang="pt-BR">
                <a:solidFill>
                  <a:schemeClr val="dk1"/>
                </a:solidFill>
              </a:rPr>
              <a:t>determina a quantidade de sedimento a ser depositada, ajustada pelo fator de velocidade de deposição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pt-BR">
                <a:solidFill>
                  <a:schemeClr val="dk1"/>
                </a:solidFill>
              </a:rPr>
              <a:t>A deposição é interpolada bilinearmente entre os quatro cantos da célula onde a partícula se encontra</a:t>
            </a:r>
            <a:endParaRPr/>
          </a:p>
        </p:txBody>
      </p:sp>
      <p:pic>
        <p:nvPicPr>
          <p:cNvPr id="335" name="Google Shape;335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4275" y="3687600"/>
            <a:ext cx="2217725" cy="54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51"/>
          <p:cNvPicPr preferRelativeResize="0"/>
          <p:nvPr/>
        </p:nvPicPr>
        <p:blipFill rotWithShape="1">
          <a:blip r:embed="rId4">
            <a:alphaModFix/>
          </a:blip>
          <a:srcRect b="0" l="0" r="31726" t="0"/>
          <a:stretch/>
        </p:blipFill>
        <p:spPr>
          <a:xfrm>
            <a:off x="5740175" y="1085475"/>
            <a:ext cx="3785651" cy="38305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7" name="Google Shape;337;p51"/>
          <p:cNvCxnSpPr/>
          <p:nvPr/>
        </p:nvCxnSpPr>
        <p:spPr>
          <a:xfrm>
            <a:off x="7452475" y="3247450"/>
            <a:ext cx="191400" cy="174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38" name="Google Shape;338;p51"/>
          <p:cNvCxnSpPr/>
          <p:nvPr/>
        </p:nvCxnSpPr>
        <p:spPr>
          <a:xfrm flipH="1" rot="10800000">
            <a:off x="7419175" y="3481763"/>
            <a:ext cx="258000" cy="391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39" name="Google Shape;339;p51"/>
          <p:cNvCxnSpPr/>
          <p:nvPr/>
        </p:nvCxnSpPr>
        <p:spPr>
          <a:xfrm rot="10800000">
            <a:off x="7710500" y="3488800"/>
            <a:ext cx="458100" cy="424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40" name="Google Shape;340;p51"/>
          <p:cNvCxnSpPr/>
          <p:nvPr/>
        </p:nvCxnSpPr>
        <p:spPr>
          <a:xfrm flipH="1">
            <a:off x="7735550" y="3222475"/>
            <a:ext cx="449700" cy="208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52"/>
          <p:cNvSpPr/>
          <p:nvPr/>
        </p:nvSpPr>
        <p:spPr>
          <a:xfrm>
            <a:off x="0" y="180000"/>
            <a:ext cx="621000" cy="1080000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52"/>
          <p:cNvSpPr txBox="1"/>
          <p:nvPr/>
        </p:nvSpPr>
        <p:spPr>
          <a:xfrm>
            <a:off x="827850" y="180000"/>
            <a:ext cx="90000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lang="pt-BR" sz="2800">
                <a:solidFill>
                  <a:srgbClr val="333333"/>
                </a:solidFill>
              </a:rPr>
              <a:t>Arquitetura do Sistema	</a:t>
            </a:r>
            <a:endParaRPr b="1" sz="2800">
              <a:solidFill>
                <a:srgbClr val="333333"/>
              </a:solidFill>
            </a:endParaRPr>
          </a:p>
        </p:txBody>
      </p:sp>
      <p:sp>
        <p:nvSpPr>
          <p:cNvPr id="347" name="Google Shape;347;p52"/>
          <p:cNvSpPr txBox="1"/>
          <p:nvPr/>
        </p:nvSpPr>
        <p:spPr>
          <a:xfrm>
            <a:off x="1423000" y="131972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8" name="Google Shape;348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35350" y="1243525"/>
            <a:ext cx="4411633" cy="41057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53"/>
          <p:cNvSpPr/>
          <p:nvPr/>
        </p:nvSpPr>
        <p:spPr>
          <a:xfrm>
            <a:off x="0" y="180000"/>
            <a:ext cx="621000" cy="1080000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p53"/>
          <p:cNvSpPr txBox="1"/>
          <p:nvPr/>
        </p:nvSpPr>
        <p:spPr>
          <a:xfrm>
            <a:off x="827850" y="180000"/>
            <a:ext cx="90000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lang="pt-BR" sz="2800">
                <a:solidFill>
                  <a:srgbClr val="333333"/>
                </a:solidFill>
              </a:rPr>
              <a:t>Método de Avaliação: Algoritmo de Geração </a:t>
            </a:r>
            <a:endParaRPr b="1" sz="2800">
              <a:solidFill>
                <a:srgbClr val="333333"/>
              </a:solidFill>
            </a:endParaRPr>
          </a:p>
        </p:txBody>
      </p:sp>
      <p:sp>
        <p:nvSpPr>
          <p:cNvPr id="355" name="Google Shape;355;p53"/>
          <p:cNvSpPr txBox="1"/>
          <p:nvPr/>
        </p:nvSpPr>
        <p:spPr>
          <a:xfrm>
            <a:off x="1423000" y="131972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53"/>
          <p:cNvSpPr txBox="1"/>
          <p:nvPr/>
        </p:nvSpPr>
        <p:spPr>
          <a:xfrm>
            <a:off x="466300" y="1493425"/>
            <a:ext cx="4413300" cy="39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pt-BR" sz="1500"/>
              <a:t>Realização de simulações com variações nos parâmetros de tamanho da grade e quantidade de camadas.</a:t>
            </a:r>
            <a:endParaRPr sz="15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pt-BR" sz="1500"/>
              <a:t>Tamanhos de grade: 128x128, 256x256 e 512x512.</a:t>
            </a:r>
            <a:endParaRPr sz="15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pt-BR" sz="1500"/>
              <a:t>Quantidade de camadas: 2, 3 e 4.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pt-BR" sz="1500"/>
              <a:t>Coleta de tempos de execução</a:t>
            </a:r>
            <a:r>
              <a:rPr lang="pt-BR" sz="1500"/>
              <a:t> e a</a:t>
            </a:r>
            <a:r>
              <a:rPr lang="pt-BR" sz="1500"/>
              <a:t>nálise através de métodos de regressão</a:t>
            </a:r>
            <a:endParaRPr sz="1500"/>
          </a:p>
        </p:txBody>
      </p:sp>
      <p:pic>
        <p:nvPicPr>
          <p:cNvPr id="357" name="Google Shape;357;p53"/>
          <p:cNvPicPr preferRelativeResize="0"/>
          <p:nvPr/>
        </p:nvPicPr>
        <p:blipFill rotWithShape="1">
          <a:blip r:embed="rId3">
            <a:alphaModFix/>
          </a:blip>
          <a:srcRect b="0" l="17756" r="0" t="0"/>
          <a:stretch/>
        </p:blipFill>
        <p:spPr>
          <a:xfrm>
            <a:off x="5295875" y="996000"/>
            <a:ext cx="2199326" cy="4575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49475" y="2327900"/>
            <a:ext cx="2239950" cy="133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54"/>
          <p:cNvSpPr/>
          <p:nvPr/>
        </p:nvSpPr>
        <p:spPr>
          <a:xfrm>
            <a:off x="0" y="180000"/>
            <a:ext cx="621000" cy="1080000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p54"/>
          <p:cNvSpPr txBox="1"/>
          <p:nvPr/>
        </p:nvSpPr>
        <p:spPr>
          <a:xfrm>
            <a:off x="827850" y="180000"/>
            <a:ext cx="90000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lang="pt-BR" sz="2800">
                <a:solidFill>
                  <a:srgbClr val="333333"/>
                </a:solidFill>
              </a:rPr>
              <a:t>Resultados</a:t>
            </a:r>
            <a:r>
              <a:rPr b="1" lang="pt-BR" sz="2800">
                <a:solidFill>
                  <a:srgbClr val="333333"/>
                </a:solidFill>
              </a:rPr>
              <a:t>: Algoritmo de Geração </a:t>
            </a:r>
            <a:endParaRPr b="1" sz="2800">
              <a:solidFill>
                <a:srgbClr val="333333"/>
              </a:solidFill>
            </a:endParaRPr>
          </a:p>
        </p:txBody>
      </p:sp>
      <p:sp>
        <p:nvSpPr>
          <p:cNvPr id="365" name="Google Shape;365;p54"/>
          <p:cNvSpPr txBox="1"/>
          <p:nvPr/>
        </p:nvSpPr>
        <p:spPr>
          <a:xfrm>
            <a:off x="1423000" y="131972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66" name="Google Shape;366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473" y="1570625"/>
            <a:ext cx="4888501" cy="311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60975" y="1719925"/>
            <a:ext cx="4666875" cy="286221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4"/>
          <p:cNvSpPr txBox="1"/>
          <p:nvPr/>
        </p:nvSpPr>
        <p:spPr>
          <a:xfrm>
            <a:off x="2354813" y="4904625"/>
            <a:ext cx="618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/>
              <a:t>C</a:t>
            </a:r>
            <a:r>
              <a:rPr lang="pt-BR" sz="1200"/>
              <a:t>omplexidade teórica do </a:t>
            </a:r>
            <a:r>
              <a:rPr lang="pt-BR" sz="1200"/>
              <a:t>algoritmo: </a:t>
            </a:r>
            <a:r>
              <a:rPr lang="pt-BR" sz="1200"/>
              <a:t>O(kn²) (BENES; FORSBACH, 2001)</a:t>
            </a:r>
            <a:endParaRPr sz="12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55"/>
          <p:cNvSpPr/>
          <p:nvPr/>
        </p:nvSpPr>
        <p:spPr>
          <a:xfrm>
            <a:off x="0" y="180000"/>
            <a:ext cx="621000" cy="1080000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p55"/>
          <p:cNvSpPr txBox="1"/>
          <p:nvPr/>
        </p:nvSpPr>
        <p:spPr>
          <a:xfrm>
            <a:off x="827850" y="180000"/>
            <a:ext cx="90000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lang="pt-BR" sz="2800">
                <a:solidFill>
                  <a:srgbClr val="333333"/>
                </a:solidFill>
              </a:rPr>
              <a:t>Método de Avaliação: Algoritmo de Erosão</a:t>
            </a:r>
            <a:endParaRPr b="1" sz="2800">
              <a:solidFill>
                <a:srgbClr val="333333"/>
              </a:solidFill>
            </a:endParaRPr>
          </a:p>
        </p:txBody>
      </p:sp>
      <p:sp>
        <p:nvSpPr>
          <p:cNvPr id="375" name="Google Shape;375;p55"/>
          <p:cNvSpPr txBox="1"/>
          <p:nvPr/>
        </p:nvSpPr>
        <p:spPr>
          <a:xfrm>
            <a:off x="1423000" y="131972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55"/>
          <p:cNvSpPr txBox="1"/>
          <p:nvPr/>
        </p:nvSpPr>
        <p:spPr>
          <a:xfrm>
            <a:off x="466300" y="1493425"/>
            <a:ext cx="4413300" cy="39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pt-BR" sz="1500"/>
              <a:t>O mesmo método de </a:t>
            </a:r>
            <a:r>
              <a:rPr lang="pt-BR" sz="1500"/>
              <a:t>avaliação</a:t>
            </a:r>
            <a:r>
              <a:rPr lang="pt-BR" sz="1500"/>
              <a:t> aplicado no algoritmo de geração.</a:t>
            </a:r>
            <a:endParaRPr sz="15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pt-BR" sz="1500"/>
              <a:t>Tamanhos de grade: 128x128, 256x256 e 512x512.</a:t>
            </a:r>
            <a:endParaRPr sz="15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pt-BR" sz="1500"/>
              <a:t>Duração da simulação: 50k, 100k e 200k.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pic>
        <p:nvPicPr>
          <p:cNvPr id="377" name="Google Shape;377;p55"/>
          <p:cNvPicPr preferRelativeResize="0"/>
          <p:nvPr/>
        </p:nvPicPr>
        <p:blipFill rotWithShape="1">
          <a:blip r:embed="rId3">
            <a:alphaModFix/>
          </a:blip>
          <a:srcRect b="0" l="20861" r="0" t="0"/>
          <a:stretch/>
        </p:blipFill>
        <p:spPr>
          <a:xfrm>
            <a:off x="7494925" y="1165113"/>
            <a:ext cx="1973549" cy="4427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55"/>
          <p:cNvPicPr preferRelativeResize="0"/>
          <p:nvPr/>
        </p:nvPicPr>
        <p:blipFill rotWithShape="1">
          <a:blip r:embed="rId4">
            <a:alphaModFix/>
          </a:blip>
          <a:srcRect b="0" l="17756" r="0" t="0"/>
          <a:stretch/>
        </p:blipFill>
        <p:spPr>
          <a:xfrm>
            <a:off x="5476072" y="1400799"/>
            <a:ext cx="1973554" cy="41057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9"/>
          <p:cNvSpPr txBox="1"/>
          <p:nvPr/>
        </p:nvSpPr>
        <p:spPr>
          <a:xfrm>
            <a:off x="827850" y="180000"/>
            <a:ext cx="90000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00">
                <a:solidFill>
                  <a:srgbClr val="333333"/>
                </a:solidFill>
              </a:rPr>
              <a:t>Introdução</a:t>
            </a:r>
            <a:endParaRPr b="1" sz="3000" strike="noStrike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29"/>
          <p:cNvSpPr/>
          <p:nvPr/>
        </p:nvSpPr>
        <p:spPr>
          <a:xfrm>
            <a:off x="0" y="180000"/>
            <a:ext cx="621000" cy="1080000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29"/>
          <p:cNvSpPr txBox="1"/>
          <p:nvPr/>
        </p:nvSpPr>
        <p:spPr>
          <a:xfrm>
            <a:off x="418300" y="2189400"/>
            <a:ext cx="4319700" cy="25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beration Serif"/>
              <a:buChar char="●"/>
            </a:pPr>
            <a:r>
              <a:rPr lang="pt-BR" sz="1800">
                <a:solidFill>
                  <a:schemeClr val="dk1"/>
                </a:solidFill>
                <a:latin typeface="Liberation Serif"/>
                <a:ea typeface="Liberation Serif"/>
                <a:cs typeface="Liberation Serif"/>
                <a:sym typeface="Liberation Serif"/>
              </a:rPr>
              <a:t>Modelagem de dados do terreno</a:t>
            </a:r>
            <a:endParaRPr sz="1800">
              <a:solidFill>
                <a:schemeClr val="dk1"/>
              </a:solidFill>
              <a:latin typeface="Liberation Serif"/>
              <a:ea typeface="Liberation Serif"/>
              <a:cs typeface="Liberation Serif"/>
              <a:sym typeface="Liberation Serif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beration Serif"/>
              <a:buChar char="○"/>
            </a:pPr>
            <a:r>
              <a:rPr lang="pt-BR" sz="1800">
                <a:solidFill>
                  <a:schemeClr val="dk1"/>
                </a:solidFill>
                <a:latin typeface="Liberation Serif"/>
                <a:ea typeface="Liberation Serif"/>
                <a:cs typeface="Liberation Serif"/>
                <a:sym typeface="Liberation Serif"/>
              </a:rPr>
              <a:t>Mapa de altura</a:t>
            </a:r>
            <a:endParaRPr sz="1800">
              <a:solidFill>
                <a:schemeClr val="dk1"/>
              </a:solidFill>
              <a:latin typeface="Liberation Serif"/>
              <a:ea typeface="Liberation Serif"/>
              <a:cs typeface="Liberation Serif"/>
              <a:sym typeface="Liberation Serif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beration Serif"/>
              <a:buChar char="○"/>
            </a:pPr>
            <a:r>
              <a:rPr i="1" lang="pt-BR" sz="1800">
                <a:solidFill>
                  <a:schemeClr val="dk1"/>
                </a:solidFill>
                <a:latin typeface="Liberation Serif"/>
                <a:ea typeface="Liberation Serif"/>
                <a:cs typeface="Liberation Serif"/>
                <a:sym typeface="Liberation Serif"/>
              </a:rPr>
              <a:t>Voxels</a:t>
            </a:r>
            <a:endParaRPr i="1" sz="1800">
              <a:solidFill>
                <a:schemeClr val="dk1"/>
              </a:solidFill>
              <a:latin typeface="Liberation Serif"/>
              <a:ea typeface="Liberation Serif"/>
              <a:cs typeface="Liberation Serif"/>
              <a:sym typeface="Liberation Serif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beration Serif"/>
              <a:buChar char="○"/>
            </a:pPr>
            <a:r>
              <a:rPr lang="pt-BR" sz="1800">
                <a:solidFill>
                  <a:schemeClr val="dk1"/>
                </a:solidFill>
                <a:latin typeface="Liberation Serif"/>
                <a:ea typeface="Liberation Serif"/>
                <a:cs typeface="Liberation Serif"/>
                <a:sym typeface="Liberation Serif"/>
              </a:rPr>
              <a:t>Representação em camadas </a:t>
            </a:r>
            <a:r>
              <a:rPr lang="pt-BR" sz="1800">
                <a:solidFill>
                  <a:schemeClr val="dk1"/>
                </a:solidFill>
                <a:latin typeface="Liberation Serif"/>
                <a:ea typeface="Liberation Serif"/>
                <a:cs typeface="Liberation Serif"/>
                <a:sym typeface="Liberation Serif"/>
              </a:rPr>
              <a:t>(BENES</a:t>
            </a:r>
            <a:r>
              <a:rPr lang="pt-BR" sz="1800">
                <a:solidFill>
                  <a:schemeClr val="dk1"/>
                </a:solidFill>
                <a:latin typeface="Liberation Serif"/>
                <a:ea typeface="Liberation Serif"/>
                <a:cs typeface="Liberation Serif"/>
                <a:sym typeface="Liberation Serif"/>
              </a:rPr>
              <a:t>;</a:t>
            </a:r>
            <a:r>
              <a:rPr lang="pt-BR" sz="1800">
                <a:solidFill>
                  <a:schemeClr val="dk1"/>
                </a:solidFill>
                <a:latin typeface="Liberation Serif"/>
                <a:ea typeface="Liberation Serif"/>
                <a:cs typeface="Liberation Serif"/>
                <a:sym typeface="Liberation Serif"/>
              </a:rPr>
              <a:t> FORSBACH, 2001)</a:t>
            </a:r>
            <a:endParaRPr sz="1800">
              <a:solidFill>
                <a:schemeClr val="dk1"/>
              </a:solidFill>
              <a:latin typeface="Liberation Serif"/>
              <a:ea typeface="Liberation Serif"/>
              <a:cs typeface="Liberation Serif"/>
              <a:sym typeface="Liberation Serif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Liberation Serif"/>
              <a:ea typeface="Liberation Serif"/>
              <a:cs typeface="Liberation Serif"/>
              <a:sym typeface="Liberation Serif"/>
            </a:endParaRPr>
          </a:p>
        </p:txBody>
      </p:sp>
      <p:cxnSp>
        <p:nvCxnSpPr>
          <p:cNvPr id="139" name="Google Shape;139;p29"/>
          <p:cNvCxnSpPr/>
          <p:nvPr/>
        </p:nvCxnSpPr>
        <p:spPr>
          <a:xfrm flipH="1" rot="10800000">
            <a:off x="4438175" y="2368975"/>
            <a:ext cx="2221500" cy="1261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140" name="Google Shape;14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93575" y="1260000"/>
            <a:ext cx="3682325" cy="376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56"/>
          <p:cNvSpPr/>
          <p:nvPr/>
        </p:nvSpPr>
        <p:spPr>
          <a:xfrm>
            <a:off x="0" y="180000"/>
            <a:ext cx="621000" cy="1080000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p56"/>
          <p:cNvSpPr txBox="1"/>
          <p:nvPr/>
        </p:nvSpPr>
        <p:spPr>
          <a:xfrm>
            <a:off x="827850" y="180000"/>
            <a:ext cx="90000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lang="pt-BR" sz="2800">
                <a:solidFill>
                  <a:srgbClr val="333333"/>
                </a:solidFill>
              </a:rPr>
              <a:t>Resultados: Algoritmo de Erosão </a:t>
            </a:r>
            <a:endParaRPr b="1" sz="2800">
              <a:solidFill>
                <a:srgbClr val="333333"/>
              </a:solidFill>
            </a:endParaRPr>
          </a:p>
        </p:txBody>
      </p:sp>
      <p:sp>
        <p:nvSpPr>
          <p:cNvPr id="385" name="Google Shape;385;p56"/>
          <p:cNvSpPr txBox="1"/>
          <p:nvPr/>
        </p:nvSpPr>
        <p:spPr>
          <a:xfrm>
            <a:off x="1423000" y="131972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p56"/>
          <p:cNvSpPr txBox="1"/>
          <p:nvPr/>
        </p:nvSpPr>
        <p:spPr>
          <a:xfrm>
            <a:off x="5504769" y="4812725"/>
            <a:ext cx="3360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/>
              <a:t>Variabilidade nos tempos de execução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pt-BR" sz="1200"/>
              <a:t>Constante de alcance máximo da gota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pt-BR" sz="1200"/>
              <a:t>Eventual saída</a:t>
            </a:r>
            <a:r>
              <a:rPr lang="pt-BR" sz="1200"/>
              <a:t> do mapa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pic>
        <p:nvPicPr>
          <p:cNvPr id="387" name="Google Shape;387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475" y="1719913"/>
            <a:ext cx="5012977" cy="3036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63450" y="1719925"/>
            <a:ext cx="4725200" cy="2858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57"/>
          <p:cNvSpPr/>
          <p:nvPr/>
        </p:nvSpPr>
        <p:spPr>
          <a:xfrm>
            <a:off x="0" y="180000"/>
            <a:ext cx="621000" cy="1080000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p57"/>
          <p:cNvSpPr txBox="1"/>
          <p:nvPr/>
        </p:nvSpPr>
        <p:spPr>
          <a:xfrm>
            <a:off x="827850" y="180000"/>
            <a:ext cx="90000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lang="pt-BR" sz="2800">
                <a:solidFill>
                  <a:srgbClr val="333333"/>
                </a:solidFill>
              </a:rPr>
              <a:t>Transformações Pós-Erosão</a:t>
            </a:r>
            <a:endParaRPr b="1" sz="2800">
              <a:solidFill>
                <a:srgbClr val="333333"/>
              </a:solidFill>
            </a:endParaRPr>
          </a:p>
        </p:txBody>
      </p:sp>
      <p:sp>
        <p:nvSpPr>
          <p:cNvPr id="395" name="Google Shape;395;p57"/>
          <p:cNvSpPr txBox="1"/>
          <p:nvPr/>
        </p:nvSpPr>
        <p:spPr>
          <a:xfrm>
            <a:off x="371950" y="1124400"/>
            <a:ext cx="3137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96" name="Google Shape;396;p57"/>
          <p:cNvPicPr preferRelativeResize="0"/>
          <p:nvPr/>
        </p:nvPicPr>
        <p:blipFill rotWithShape="1">
          <a:blip r:embed="rId3">
            <a:alphaModFix/>
          </a:blip>
          <a:srcRect b="0" l="15117" r="0" t="0"/>
          <a:stretch/>
        </p:blipFill>
        <p:spPr>
          <a:xfrm>
            <a:off x="1695976" y="1176947"/>
            <a:ext cx="1952730" cy="423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p57"/>
          <p:cNvPicPr preferRelativeResize="0"/>
          <p:nvPr/>
        </p:nvPicPr>
        <p:blipFill rotWithShape="1">
          <a:blip r:embed="rId4">
            <a:alphaModFix/>
          </a:blip>
          <a:srcRect b="0" l="16142" r="0" t="0"/>
          <a:stretch/>
        </p:blipFill>
        <p:spPr>
          <a:xfrm>
            <a:off x="4031786" y="1220074"/>
            <a:ext cx="1885828" cy="423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57"/>
          <p:cNvPicPr preferRelativeResize="0"/>
          <p:nvPr/>
        </p:nvPicPr>
        <p:blipFill rotWithShape="1">
          <a:blip r:embed="rId5">
            <a:alphaModFix/>
          </a:blip>
          <a:srcRect b="0" l="21116" r="0" t="0"/>
          <a:stretch/>
        </p:blipFill>
        <p:spPr>
          <a:xfrm>
            <a:off x="6581848" y="1220074"/>
            <a:ext cx="1885825" cy="4238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99" name="Google Shape;399;p57"/>
          <p:cNvCxnSpPr/>
          <p:nvPr/>
        </p:nvCxnSpPr>
        <p:spPr>
          <a:xfrm>
            <a:off x="6156875" y="1524600"/>
            <a:ext cx="16800" cy="36762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400" name="Google Shape;400;p57"/>
          <p:cNvCxnSpPr/>
          <p:nvPr/>
        </p:nvCxnSpPr>
        <p:spPr>
          <a:xfrm>
            <a:off x="3831825" y="1524600"/>
            <a:ext cx="16800" cy="36762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401" name="Google Shape;401;p57"/>
          <p:cNvSpPr txBox="1"/>
          <p:nvPr/>
        </p:nvSpPr>
        <p:spPr>
          <a:xfrm>
            <a:off x="2485150" y="882625"/>
            <a:ext cx="1024200" cy="49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1</a:t>
            </a:r>
            <a:endParaRPr sz="1800"/>
          </a:p>
        </p:txBody>
      </p:sp>
      <p:sp>
        <p:nvSpPr>
          <p:cNvPr id="402" name="Google Shape;402;p57"/>
          <p:cNvSpPr txBox="1"/>
          <p:nvPr/>
        </p:nvSpPr>
        <p:spPr>
          <a:xfrm>
            <a:off x="4765300" y="882625"/>
            <a:ext cx="1024200" cy="49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2</a:t>
            </a:r>
            <a:endParaRPr sz="1800"/>
          </a:p>
        </p:txBody>
      </p:sp>
      <p:sp>
        <p:nvSpPr>
          <p:cNvPr id="403" name="Google Shape;403;p57"/>
          <p:cNvSpPr txBox="1"/>
          <p:nvPr/>
        </p:nvSpPr>
        <p:spPr>
          <a:xfrm>
            <a:off x="7303075" y="882625"/>
            <a:ext cx="1024200" cy="49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3</a:t>
            </a:r>
            <a:endParaRPr sz="18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58"/>
          <p:cNvSpPr/>
          <p:nvPr/>
        </p:nvSpPr>
        <p:spPr>
          <a:xfrm>
            <a:off x="0" y="180000"/>
            <a:ext cx="621000" cy="1080000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p58"/>
          <p:cNvSpPr txBox="1"/>
          <p:nvPr/>
        </p:nvSpPr>
        <p:spPr>
          <a:xfrm>
            <a:off x="827850" y="180000"/>
            <a:ext cx="90000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lang="pt-BR" sz="3000">
                <a:solidFill>
                  <a:srgbClr val="333333"/>
                </a:solidFill>
              </a:rPr>
              <a:t>Considerações Finais</a:t>
            </a:r>
            <a:endParaRPr b="1" sz="3000" strike="noStrike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Google Shape;410;p58"/>
          <p:cNvSpPr txBox="1"/>
          <p:nvPr/>
        </p:nvSpPr>
        <p:spPr>
          <a:xfrm>
            <a:off x="621000" y="3414900"/>
            <a:ext cx="8018400" cy="196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9144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600"/>
              <a:t>Trabalhos Futuros</a:t>
            </a:r>
            <a:endParaRPr b="1" sz="1600"/>
          </a:p>
          <a:p>
            <a:pPr indent="-330200" lvl="1" marL="1371600" rtl="0" algn="just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pt-BR" sz="1600"/>
              <a:t>Implementação dos efeitos da compactação do solo.</a:t>
            </a:r>
            <a:endParaRPr sz="1600"/>
          </a:p>
          <a:p>
            <a:pPr indent="-330200" lvl="1" marL="1371600" rtl="0" algn="just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pt-BR" sz="1600"/>
              <a:t>Aperfeiçoamento do algoritmo de erosão para comportamentos baseados em Física.</a:t>
            </a:r>
            <a:endParaRPr sz="1600"/>
          </a:p>
          <a:p>
            <a:pPr indent="-330200" lvl="1" marL="1371600" rtl="0" algn="just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pt-BR" sz="1600"/>
              <a:t>Otimização dos algoritmos para execução em GPU.</a:t>
            </a:r>
            <a:endParaRPr sz="1600"/>
          </a:p>
          <a:p>
            <a:pPr indent="-330200" lvl="1" marL="1371600" rtl="0" algn="just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pt-BR" sz="1600"/>
              <a:t>Desenvolvimento de um sistema de renderização volumétrica usando Marching Cubes.</a:t>
            </a:r>
            <a:endParaRPr sz="1600"/>
          </a:p>
        </p:txBody>
      </p:sp>
      <p:sp>
        <p:nvSpPr>
          <p:cNvPr id="411" name="Google Shape;411;p58"/>
          <p:cNvSpPr txBox="1"/>
          <p:nvPr/>
        </p:nvSpPr>
        <p:spPr>
          <a:xfrm>
            <a:off x="1322275" y="1260000"/>
            <a:ext cx="6060600" cy="21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pt-BR" sz="1600"/>
              <a:t>Abordagem de múltiplas camadas proporciona maior fidelidade na representação dos fenômenos erosivos.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pt-BR" sz="1600"/>
              <a:t>Complexidade algorítmica consistente com expectativas teóricas.</a:t>
            </a:r>
            <a:br>
              <a:rPr lang="pt-BR" sz="1600"/>
            </a:b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pt-BR" sz="1600"/>
              <a:t>Discretas remoções de camadas superficiais devido à baixa retirada de sedimentos nas áreas inferiores.</a:t>
            </a:r>
            <a:endParaRPr sz="16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59"/>
          <p:cNvSpPr/>
          <p:nvPr/>
        </p:nvSpPr>
        <p:spPr>
          <a:xfrm>
            <a:off x="0" y="180000"/>
            <a:ext cx="621000" cy="1080000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p59"/>
          <p:cNvSpPr txBox="1"/>
          <p:nvPr/>
        </p:nvSpPr>
        <p:spPr>
          <a:xfrm>
            <a:off x="827850" y="180000"/>
            <a:ext cx="90000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lang="pt-BR" sz="3000">
                <a:solidFill>
                  <a:srgbClr val="333333"/>
                </a:solidFill>
              </a:rPr>
              <a:t>Principais </a:t>
            </a:r>
            <a:r>
              <a:rPr b="1" lang="pt-BR" sz="3000">
                <a:solidFill>
                  <a:srgbClr val="333333"/>
                </a:solidFill>
              </a:rPr>
              <a:t>Referências</a:t>
            </a:r>
            <a:endParaRPr b="1" sz="3000" strike="noStrike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8" name="Google Shape;418;p59"/>
          <p:cNvSpPr txBox="1"/>
          <p:nvPr/>
        </p:nvSpPr>
        <p:spPr>
          <a:xfrm>
            <a:off x="917375" y="1152950"/>
            <a:ext cx="8454000" cy="49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rgbClr val="222222"/>
                </a:solidFill>
                <a:highlight>
                  <a:srgbClr val="FFFFFF"/>
                </a:highlight>
              </a:rPr>
              <a:t>BENES, B.; FORSBACH, R. Layered data representation for visual simulation of terrain</a:t>
            </a:r>
            <a:endParaRPr sz="10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rgbClr val="222222"/>
                </a:solidFill>
                <a:highlight>
                  <a:srgbClr val="FFFFFF"/>
                </a:highlight>
              </a:rPr>
              <a:t>erosion. In: IEEE. Proceedings Spring Conference on Computer Graphics. [S.l.], 2001. p.</a:t>
            </a:r>
            <a:endParaRPr sz="10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rgbClr val="222222"/>
                </a:solidFill>
                <a:highlight>
                  <a:srgbClr val="FFFFFF"/>
                </a:highlight>
              </a:rPr>
              <a:t>80–86.</a:t>
            </a:r>
            <a:br>
              <a:rPr lang="pt-BR" sz="1000">
                <a:solidFill>
                  <a:srgbClr val="222222"/>
                </a:solidFill>
                <a:highlight>
                  <a:srgbClr val="FFFFFF"/>
                </a:highlight>
              </a:rPr>
            </a:br>
            <a:endParaRPr sz="10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rgbClr val="222222"/>
                </a:solidFill>
                <a:highlight>
                  <a:srgbClr val="FFFFFF"/>
                </a:highlight>
              </a:rPr>
              <a:t>BEYER, H. T. Implementation of a method for hydraulic erosion. Munich, Germany:</a:t>
            </a:r>
            <a:endParaRPr sz="10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rgbClr val="222222"/>
                </a:solidFill>
                <a:highlight>
                  <a:srgbClr val="FFFFFF"/>
                </a:highlight>
              </a:rPr>
              <a:t>Technische Universität München, 2015. </a:t>
            </a:r>
            <a:endParaRPr sz="10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rgbClr val="222222"/>
                </a:solidFill>
                <a:highlight>
                  <a:srgbClr val="FFFFFF"/>
                </a:highlight>
              </a:rPr>
              <a:t>MCDONALD. [S.l.]: An Efficient Data Structure for 3D Multi-Layer Terrain and Erosion</a:t>
            </a:r>
            <a:endParaRPr sz="10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rgbClr val="222222"/>
                </a:solidFill>
                <a:highlight>
                  <a:srgbClr val="FFFFFF"/>
                </a:highlight>
              </a:rPr>
              <a:t>Simulation, 2022. Disponível em &lt;https://nickmcd.me/2022/04/15/soilmachine/&gt;.</a:t>
            </a:r>
            <a:endParaRPr sz="10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rgbClr val="222222"/>
                </a:solidFill>
                <a:highlight>
                  <a:srgbClr val="FFFFFF"/>
                </a:highlight>
              </a:rPr>
              <a:t>Acesso em 21 de agosto 2023.</a:t>
            </a:r>
            <a:endParaRPr sz="10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rgbClr val="222222"/>
                </a:solidFill>
                <a:highlight>
                  <a:srgbClr val="FFFFFF"/>
                </a:highlight>
              </a:rPr>
              <a:t>MEI, X.; DECAUDIN, P.; HU, B.-G. Fast hydraulic erosion simulation and visualization</a:t>
            </a:r>
            <a:endParaRPr sz="10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rgbClr val="222222"/>
                </a:solidFill>
                <a:highlight>
                  <a:srgbClr val="FFFFFF"/>
                </a:highlight>
              </a:rPr>
              <a:t>on gpu. In: IEEE. 15th Pacific Conference on Computer Graphics and Applications</a:t>
            </a:r>
            <a:endParaRPr sz="10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rgbClr val="222222"/>
                </a:solidFill>
                <a:highlight>
                  <a:srgbClr val="FFFFFF"/>
                </a:highlight>
              </a:rPr>
              <a:t>(PG’07). [S.l.], 2007. p. 47–56.</a:t>
            </a:r>
            <a:endParaRPr sz="10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rgbClr val="222222"/>
                </a:solidFill>
                <a:highlight>
                  <a:srgbClr val="FFFFFF"/>
                </a:highlight>
              </a:rPr>
              <a:t>MUSGRAVE, F. K.; KOLB, C. E.; MACE, R. S. The synthesis and rendering of eroded</a:t>
            </a:r>
            <a:endParaRPr sz="10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rgbClr val="222222"/>
                </a:solidFill>
                <a:highlight>
                  <a:srgbClr val="FFFFFF"/>
                </a:highlight>
              </a:rPr>
              <a:t>fractal terrains. ACM Siggraph Computer Graphics, ACM New York, NY, USA, v. 23,</a:t>
            </a:r>
            <a:endParaRPr sz="10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rgbClr val="222222"/>
                </a:solidFill>
                <a:highlight>
                  <a:srgbClr val="FFFFFF"/>
                </a:highlight>
              </a:rPr>
              <a:t>n. 3, p. 41–50, 1989.</a:t>
            </a:r>
            <a:endParaRPr sz="10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rgbClr val="222222"/>
                </a:solidFill>
                <a:highlight>
                  <a:schemeClr val="lt1"/>
                </a:highlight>
              </a:rPr>
              <a:t>PERLIN, K. An image synthesizer. ACM Siggraph Computer Graphics, ACM New York,</a:t>
            </a:r>
            <a:endParaRPr sz="1000">
              <a:solidFill>
                <a:srgbClr val="222222"/>
              </a:solidFill>
              <a:highlight>
                <a:schemeClr val="lt1"/>
              </a:highlight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rgbClr val="222222"/>
                </a:solidFill>
                <a:highlight>
                  <a:schemeClr val="lt1"/>
                </a:highlight>
              </a:rPr>
              <a:t>NY, USA, v. 19, n. 3, p. 287–296, 1985.</a:t>
            </a:r>
            <a:endParaRPr sz="1000">
              <a:solidFill>
                <a:srgbClr val="222222"/>
              </a:solidFill>
              <a:highlight>
                <a:schemeClr val="lt1"/>
              </a:highlight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222222"/>
              </a:solidFill>
              <a:highlight>
                <a:schemeClr val="lt1"/>
              </a:highlight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rgbClr val="222222"/>
                </a:solidFill>
                <a:highlight>
                  <a:schemeClr val="lt1"/>
                </a:highlight>
              </a:rPr>
              <a:t>PEYTAVIE, A. et al. Arches: a framework for modeling complex terrains. In: WILEY</a:t>
            </a:r>
            <a:endParaRPr sz="1000">
              <a:solidFill>
                <a:srgbClr val="222222"/>
              </a:solidFill>
              <a:highlight>
                <a:schemeClr val="lt1"/>
              </a:highlight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rgbClr val="222222"/>
                </a:solidFill>
                <a:highlight>
                  <a:schemeClr val="lt1"/>
                </a:highlight>
              </a:rPr>
              <a:t>ONLINE LIBRARY. Computer graphics forum. [S.l.], 2009. v. 28, n. 2, p. 457–467.</a:t>
            </a:r>
            <a:endParaRPr sz="1000">
              <a:solidFill>
                <a:srgbClr val="222222"/>
              </a:solidFill>
              <a:highlight>
                <a:schemeClr val="lt1"/>
              </a:highlight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222222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60"/>
          <p:cNvSpPr/>
          <p:nvPr/>
        </p:nvSpPr>
        <p:spPr>
          <a:xfrm>
            <a:off x="0" y="180000"/>
            <a:ext cx="621000" cy="1080000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p60"/>
          <p:cNvSpPr txBox="1"/>
          <p:nvPr/>
        </p:nvSpPr>
        <p:spPr>
          <a:xfrm>
            <a:off x="827850" y="180000"/>
            <a:ext cx="90000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lang="pt-BR" sz="3000">
                <a:solidFill>
                  <a:srgbClr val="333333"/>
                </a:solidFill>
              </a:rPr>
              <a:t>Principais Referências</a:t>
            </a:r>
            <a:endParaRPr b="1" sz="3000" strike="noStrike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5" name="Google Shape;425;p60"/>
          <p:cNvSpPr txBox="1"/>
          <p:nvPr/>
        </p:nvSpPr>
        <p:spPr>
          <a:xfrm>
            <a:off x="993575" y="1305350"/>
            <a:ext cx="8454000" cy="47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rgbClr val="222222"/>
                </a:solidFill>
                <a:highlight>
                  <a:srgbClr val="FFFFFF"/>
                </a:highlight>
              </a:rPr>
              <a:t>BENES, B.; FORSBACH, R. Layered data representation for visual simulation of terrain</a:t>
            </a:r>
            <a:endParaRPr sz="13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rgbClr val="222222"/>
                </a:solidFill>
                <a:highlight>
                  <a:srgbClr val="FFFFFF"/>
                </a:highlight>
              </a:rPr>
              <a:t>erosion. In: IEEE. Proceedings Spring Conference on Computer Graphics. [S.l.], 2001. p.</a:t>
            </a:r>
            <a:endParaRPr sz="13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rgbClr val="222222"/>
                </a:solidFill>
                <a:highlight>
                  <a:srgbClr val="FFFFFF"/>
                </a:highlight>
              </a:rPr>
              <a:t>80–86.</a:t>
            </a:r>
            <a:br>
              <a:rPr lang="pt-BR" sz="1300">
                <a:solidFill>
                  <a:srgbClr val="222222"/>
                </a:solidFill>
                <a:highlight>
                  <a:srgbClr val="FFFFFF"/>
                </a:highlight>
              </a:rPr>
            </a:br>
            <a:endParaRPr sz="13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rgbClr val="222222"/>
                </a:solidFill>
                <a:highlight>
                  <a:srgbClr val="FFFFFF"/>
                </a:highlight>
              </a:rPr>
              <a:t>BEYER, H. T. Implementation of a method for hydraulic erosion. Munich, Germany:</a:t>
            </a:r>
            <a:endParaRPr sz="13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rgbClr val="222222"/>
                </a:solidFill>
                <a:highlight>
                  <a:srgbClr val="FFFFFF"/>
                </a:highlight>
              </a:rPr>
              <a:t>Technische Universität München, 2015. </a:t>
            </a:r>
            <a:endParaRPr sz="13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rgbClr val="222222"/>
                </a:solidFill>
                <a:highlight>
                  <a:srgbClr val="FFFFFF"/>
                </a:highlight>
              </a:rPr>
              <a:t>MCDONALD. [S.l.]: An Efficient Data Structure for 3D Multi-Layer Terrain and Erosion</a:t>
            </a:r>
            <a:endParaRPr sz="13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rgbClr val="222222"/>
                </a:solidFill>
                <a:highlight>
                  <a:srgbClr val="FFFFFF"/>
                </a:highlight>
              </a:rPr>
              <a:t>Simulation, 2022. Disponível em &lt;https://nickmcd.me/2022/04/15/soilmachine/&gt;.</a:t>
            </a:r>
            <a:endParaRPr sz="13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rgbClr val="222222"/>
                </a:solidFill>
                <a:highlight>
                  <a:srgbClr val="FFFFFF"/>
                </a:highlight>
              </a:rPr>
              <a:t>Acesso em 21 de agosto 2023.</a:t>
            </a:r>
            <a:endParaRPr sz="13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rgbClr val="222222"/>
                </a:solidFill>
                <a:highlight>
                  <a:srgbClr val="FFFFFF"/>
                </a:highlight>
              </a:rPr>
              <a:t>MEI, X.; DECAUDIN, P.; HU, B.-G. Fast hydraulic erosion simulation and visualization</a:t>
            </a:r>
            <a:endParaRPr sz="13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rgbClr val="222222"/>
                </a:solidFill>
                <a:highlight>
                  <a:srgbClr val="FFFFFF"/>
                </a:highlight>
              </a:rPr>
              <a:t>on gpu. In: IEEE. 15th Pacific Conference on Computer Graphics and Applications</a:t>
            </a:r>
            <a:endParaRPr sz="13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rgbClr val="222222"/>
                </a:solidFill>
                <a:highlight>
                  <a:srgbClr val="FFFFFF"/>
                </a:highlight>
              </a:rPr>
              <a:t>(PG’07). [S.l.], 2007. p. 47–56.</a:t>
            </a:r>
            <a:endParaRPr sz="13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rgbClr val="222222"/>
                </a:solidFill>
                <a:highlight>
                  <a:srgbClr val="FFFFFF"/>
                </a:highlight>
              </a:rPr>
              <a:t>MUSGRAVE, F. K.; KOLB, C. E.; MACE, R. S. The synthesis and rendering of eroded</a:t>
            </a:r>
            <a:endParaRPr sz="13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rgbClr val="222222"/>
                </a:solidFill>
                <a:highlight>
                  <a:srgbClr val="FFFFFF"/>
                </a:highlight>
              </a:rPr>
              <a:t>fractal terrains. ACM Siggraph Computer Graphics, ACM New York, NY, USA, v. 23,</a:t>
            </a:r>
            <a:endParaRPr sz="13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rgbClr val="222222"/>
                </a:solidFill>
                <a:highlight>
                  <a:srgbClr val="FFFFFF"/>
                </a:highlight>
              </a:rPr>
              <a:t>n. 3, p. 41–50, 1989.</a:t>
            </a:r>
            <a:endParaRPr sz="13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222222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61"/>
          <p:cNvSpPr/>
          <p:nvPr/>
        </p:nvSpPr>
        <p:spPr>
          <a:xfrm>
            <a:off x="0" y="180000"/>
            <a:ext cx="621000" cy="1080000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1" name="Google Shape;431;p61"/>
          <p:cNvSpPr txBox="1"/>
          <p:nvPr/>
        </p:nvSpPr>
        <p:spPr>
          <a:xfrm>
            <a:off x="827850" y="180000"/>
            <a:ext cx="90000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lang="pt-BR" sz="3000">
                <a:solidFill>
                  <a:srgbClr val="333333"/>
                </a:solidFill>
              </a:rPr>
              <a:t>Principais Referências</a:t>
            </a:r>
            <a:endParaRPr b="1" sz="3000" strike="noStrike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2" name="Google Shape;432;p61"/>
          <p:cNvSpPr txBox="1"/>
          <p:nvPr/>
        </p:nvSpPr>
        <p:spPr>
          <a:xfrm>
            <a:off x="993575" y="1305350"/>
            <a:ext cx="8454000" cy="13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300">
                <a:solidFill>
                  <a:srgbClr val="222222"/>
                </a:solidFill>
                <a:highlight>
                  <a:srgbClr val="FFFFFF"/>
                </a:highlight>
              </a:rPr>
              <a:t>PERLIN, K. An image synthesizer. ACM Siggraph Computer Graphics, ACM New York,</a:t>
            </a:r>
            <a:endParaRPr sz="13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300">
                <a:solidFill>
                  <a:srgbClr val="222222"/>
                </a:solidFill>
                <a:highlight>
                  <a:srgbClr val="FFFFFF"/>
                </a:highlight>
              </a:rPr>
              <a:t>NY, USA, v. 19, n. 3, p. 287–296, 1985.</a:t>
            </a:r>
            <a:endParaRPr sz="13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300">
                <a:solidFill>
                  <a:srgbClr val="222222"/>
                </a:solidFill>
                <a:highlight>
                  <a:srgbClr val="FFFFFF"/>
                </a:highlight>
              </a:rPr>
              <a:t>PEYTAVIE, A. et al. Arches: a framework for modeling complex terrains. In: WILEY</a:t>
            </a:r>
            <a:endParaRPr sz="13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rgbClr val="222222"/>
                </a:solidFill>
                <a:highlight>
                  <a:srgbClr val="FFFFFF"/>
                </a:highlight>
              </a:rPr>
              <a:t>ONLINE LIBRARY. Computer graphics forum. [S.l.], 2009. v. 28, n. 2, p. 457–467.</a:t>
            </a:r>
            <a:endParaRPr sz="1300">
              <a:solidFill>
                <a:srgbClr val="222222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62"/>
          <p:cNvSpPr/>
          <p:nvPr/>
        </p:nvSpPr>
        <p:spPr>
          <a:xfrm>
            <a:off x="0" y="180000"/>
            <a:ext cx="621000" cy="1080000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62"/>
          <p:cNvSpPr txBox="1"/>
          <p:nvPr/>
        </p:nvSpPr>
        <p:spPr>
          <a:xfrm>
            <a:off x="827850" y="180000"/>
            <a:ext cx="90000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lang="pt-BR" sz="3000">
                <a:solidFill>
                  <a:srgbClr val="333333"/>
                </a:solidFill>
              </a:rPr>
              <a:t>Referências</a:t>
            </a:r>
            <a:endParaRPr b="1" sz="3000" strike="noStrike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9" name="Google Shape;439;p62"/>
          <p:cNvSpPr txBox="1"/>
          <p:nvPr/>
        </p:nvSpPr>
        <p:spPr>
          <a:xfrm>
            <a:off x="460175" y="1381550"/>
            <a:ext cx="8454000" cy="43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222222"/>
                </a:solidFill>
                <a:highlight>
                  <a:srgbClr val="FFFFFF"/>
                </a:highlight>
              </a:rPr>
              <a:t>ALONSO, J. A.; ARINYO, R. J.; ALBAJÉS, L. S. The grounded heightmap tree: A new</a:t>
            </a:r>
            <a:endParaRPr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222222"/>
                </a:solidFill>
                <a:highlight>
                  <a:srgbClr val="FFFFFF"/>
                </a:highlight>
              </a:rPr>
              <a:t>data structure for terrain representation. 2008. Citado na página 18.</a:t>
            </a:r>
            <a:br>
              <a:rPr lang="pt-BR">
                <a:solidFill>
                  <a:srgbClr val="222222"/>
                </a:solidFill>
                <a:highlight>
                  <a:srgbClr val="FFFFFF"/>
                </a:highlight>
              </a:rPr>
            </a:br>
            <a:endParaRPr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222222"/>
                </a:solidFill>
                <a:highlight>
                  <a:srgbClr val="FFFFFF"/>
                </a:highlight>
              </a:rPr>
              <a:t>ARCHER, T. Procedurally generating terrain. In: 44th annual midwest instruction and</a:t>
            </a:r>
            <a:endParaRPr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222222"/>
                </a:solidFill>
                <a:highlight>
                  <a:srgbClr val="FFFFFF"/>
                </a:highlight>
              </a:rPr>
              <a:t>computing symposium, Duluth. [S.l.: s.n.], 2011. p. 378–393. Citado na página 13.</a:t>
            </a:r>
            <a:br>
              <a:rPr lang="pt-BR">
                <a:solidFill>
                  <a:srgbClr val="222222"/>
                </a:solidFill>
                <a:highlight>
                  <a:srgbClr val="FFFFFF"/>
                </a:highlight>
              </a:rPr>
            </a:br>
            <a:endParaRPr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222222"/>
                </a:solidFill>
                <a:highlight>
                  <a:srgbClr val="FFFFFF"/>
                </a:highlight>
              </a:rPr>
              <a:t>AZAD, S. et al. Mixed reality meets procedural content generation in video games. In:</a:t>
            </a:r>
            <a:endParaRPr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222222"/>
                </a:solidFill>
                <a:highlight>
                  <a:srgbClr val="FFFFFF"/>
                </a:highlight>
              </a:rPr>
              <a:t>Proceedings of the AAAI Conference on Artificial Intelligence and Interactive Digital</a:t>
            </a:r>
            <a:endParaRPr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222222"/>
                </a:solidFill>
                <a:highlight>
                  <a:srgbClr val="FFFFFF"/>
                </a:highlight>
              </a:rPr>
              <a:t>Entertainment. [S.l.: s.n.], 2016. v. 12, n. 2, p. 22–26. Citado na página 11.</a:t>
            </a:r>
            <a:br>
              <a:rPr lang="pt-BR">
                <a:solidFill>
                  <a:srgbClr val="222222"/>
                </a:solidFill>
                <a:highlight>
                  <a:srgbClr val="FFFFFF"/>
                </a:highlight>
              </a:rPr>
            </a:br>
            <a:endParaRPr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222222"/>
                </a:solidFill>
                <a:highlight>
                  <a:srgbClr val="FFFFFF"/>
                </a:highlight>
              </a:rPr>
              <a:t>BENES, B.; FORSBACH, R. Layered data representation for visual simulation of terrain</a:t>
            </a:r>
            <a:endParaRPr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222222"/>
                </a:solidFill>
                <a:highlight>
                  <a:srgbClr val="FFFFFF"/>
                </a:highlight>
              </a:rPr>
              <a:t>erosion. In: IEEE. Proceedings Spring Conference on Computer Graphics. [S.l.], 2001. p.</a:t>
            </a:r>
            <a:endParaRPr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222222"/>
                </a:solidFill>
                <a:highlight>
                  <a:srgbClr val="FFFFFF"/>
                </a:highlight>
              </a:rPr>
              <a:t>80–86.</a:t>
            </a:r>
            <a:br>
              <a:rPr lang="pt-BR">
                <a:solidFill>
                  <a:srgbClr val="222222"/>
                </a:solidFill>
                <a:highlight>
                  <a:srgbClr val="FFFFFF"/>
                </a:highlight>
              </a:rPr>
            </a:br>
            <a:endParaRPr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222222"/>
                </a:solidFill>
                <a:highlight>
                  <a:srgbClr val="FFFFFF"/>
                </a:highlight>
              </a:rPr>
              <a:t>BEYER, H. T. Implementation of a method for hydraulic erosion. Munich, Germany:</a:t>
            </a:r>
            <a:endParaRPr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222222"/>
                </a:solidFill>
                <a:highlight>
                  <a:srgbClr val="FFFFFF"/>
                </a:highlight>
              </a:rPr>
              <a:t>Technische Universität München, 2015. </a:t>
            </a:r>
            <a:endParaRPr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22222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63"/>
          <p:cNvSpPr/>
          <p:nvPr/>
        </p:nvSpPr>
        <p:spPr>
          <a:xfrm>
            <a:off x="0" y="180000"/>
            <a:ext cx="621000" cy="1080000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Google Shape;445;p63"/>
          <p:cNvSpPr txBox="1"/>
          <p:nvPr/>
        </p:nvSpPr>
        <p:spPr>
          <a:xfrm>
            <a:off x="827850" y="180000"/>
            <a:ext cx="90000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lang="pt-BR" sz="3000">
                <a:solidFill>
                  <a:srgbClr val="333333"/>
                </a:solidFill>
              </a:rPr>
              <a:t>Referências</a:t>
            </a:r>
            <a:endParaRPr b="1" sz="3000" strike="noStrike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6" name="Google Shape;446;p63"/>
          <p:cNvSpPr txBox="1"/>
          <p:nvPr/>
        </p:nvSpPr>
        <p:spPr>
          <a:xfrm>
            <a:off x="460175" y="1381550"/>
            <a:ext cx="8454000" cy="41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222222"/>
                </a:solidFill>
                <a:highlight>
                  <a:srgbClr val="FFFFFF"/>
                </a:highlight>
              </a:rPr>
              <a:t>BOGGUS, M.; CRAWFIS, R. Procedural creation of 3d solution cave models. In:</a:t>
            </a:r>
            <a:endParaRPr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222222"/>
                </a:solidFill>
                <a:highlight>
                  <a:srgbClr val="FFFFFF"/>
                </a:highlight>
              </a:rPr>
              <a:t>Proceedings of the 20th IASTED International Conference on Modelling and Simulation.</a:t>
            </a:r>
            <a:endParaRPr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222222"/>
                </a:solidFill>
                <a:highlight>
                  <a:srgbClr val="FFFFFF"/>
                </a:highlight>
              </a:rPr>
              <a:t>[S.l.: s.n.], 2009. p. 180–186.</a:t>
            </a:r>
            <a:endParaRPr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222222"/>
                </a:solidFill>
                <a:highlight>
                  <a:srgbClr val="FFFFFF"/>
                </a:highlight>
              </a:rPr>
              <a:t>DEMBOGURSKI, B. J. Geraçao procedural de terrenos através de extraçao de</a:t>
            </a:r>
            <a:endParaRPr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222222"/>
                </a:solidFill>
                <a:highlight>
                  <a:srgbClr val="FFFFFF"/>
                </a:highlight>
              </a:rPr>
              <a:t>isosuperfıcies na gpu. 2009.</a:t>
            </a:r>
            <a:endParaRPr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222222"/>
                </a:solidFill>
                <a:highlight>
                  <a:srgbClr val="FFFFFF"/>
                </a:highlight>
              </a:rPr>
              <a:t>DEY, R.; DOIG, J. G.; GATZIDIS, C. Procedural feature generation for volumetric</a:t>
            </a:r>
            <a:endParaRPr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222222"/>
                </a:solidFill>
                <a:highlight>
                  <a:srgbClr val="FFFFFF"/>
                </a:highlight>
              </a:rPr>
              <a:t>terrains using voxel grammars. Entertainment Computing, Elsevier, v. 27, p. 128–136,</a:t>
            </a:r>
            <a:endParaRPr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222222"/>
                </a:solidFill>
                <a:highlight>
                  <a:srgbClr val="FFFFFF"/>
                </a:highlight>
              </a:rPr>
              <a:t>2018.</a:t>
            </a:r>
            <a:endParaRPr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222222"/>
                </a:solidFill>
                <a:highlight>
                  <a:srgbClr val="FFFFFF"/>
                </a:highlight>
              </a:rPr>
              <a:t>EBERT, D. S. Texturing &amp; modeling: a procedural approach. [S.l.]: Morgan Kaufmann,</a:t>
            </a:r>
            <a:endParaRPr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222222"/>
                </a:solidFill>
                <a:highlight>
                  <a:srgbClr val="FFFFFF"/>
                </a:highlight>
              </a:rPr>
              <a:t>2003. </a:t>
            </a:r>
            <a:endParaRPr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222222"/>
                </a:solidFill>
                <a:highlight>
                  <a:srgbClr val="FFFFFF"/>
                </a:highlight>
              </a:rPr>
              <a:t>FURTADO, H. Procedural Generation of Volumetric Data for Terrain. 2019. </a:t>
            </a:r>
            <a:endParaRPr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22222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64"/>
          <p:cNvSpPr/>
          <p:nvPr/>
        </p:nvSpPr>
        <p:spPr>
          <a:xfrm>
            <a:off x="0" y="180000"/>
            <a:ext cx="621000" cy="1080000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p64"/>
          <p:cNvSpPr txBox="1"/>
          <p:nvPr/>
        </p:nvSpPr>
        <p:spPr>
          <a:xfrm>
            <a:off x="827850" y="180000"/>
            <a:ext cx="90000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lang="pt-BR" sz="3000">
                <a:solidFill>
                  <a:srgbClr val="333333"/>
                </a:solidFill>
              </a:rPr>
              <a:t>Referências</a:t>
            </a:r>
            <a:endParaRPr b="1" sz="3000" strike="noStrike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3" name="Google Shape;453;p64"/>
          <p:cNvSpPr txBox="1"/>
          <p:nvPr/>
        </p:nvSpPr>
        <p:spPr>
          <a:xfrm>
            <a:off x="460175" y="1381550"/>
            <a:ext cx="8454000" cy="38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222222"/>
                </a:solidFill>
                <a:highlight>
                  <a:srgbClr val="FFFFFF"/>
                </a:highlight>
              </a:rPr>
              <a:t>GALIN, E. et al. A review of digital terrain modeling. In: WILEY ONLINE LIBRARY.</a:t>
            </a:r>
            <a:endParaRPr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222222"/>
                </a:solidFill>
                <a:highlight>
                  <a:srgbClr val="FFFFFF"/>
                </a:highlight>
              </a:rPr>
              <a:t>Computer Graphics Forum. [S.l.], 2019. v. 38, n. 2, p. 553–577.</a:t>
            </a:r>
            <a:endParaRPr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222222"/>
                </a:solidFill>
                <a:highlight>
                  <a:srgbClr val="FFFFFF"/>
                </a:highlight>
              </a:rPr>
              <a:t>KOCA, Ç. Representation, editing and real-time visualization of complex 3D terrains.</a:t>
            </a:r>
            <a:endParaRPr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222222"/>
                </a:solidFill>
                <a:highlight>
                  <a:srgbClr val="FFFFFF"/>
                </a:highlight>
              </a:rPr>
              <a:t>Dissertação (Mestrado) — Bilkent Universitesi (Turkey), 2012. </a:t>
            </a:r>
            <a:endParaRPr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222222"/>
                </a:solidFill>
                <a:highlight>
                  <a:srgbClr val="FFFFFF"/>
                </a:highlight>
              </a:rPr>
              <a:t>KOCA, Ç.; GÜDÜKBAY, U. A hybrid representation for modeling, interactive editing,</a:t>
            </a:r>
            <a:endParaRPr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222222"/>
                </a:solidFill>
                <a:highlight>
                  <a:srgbClr val="FFFFFF"/>
                </a:highlight>
              </a:rPr>
              <a:t>and real-time visualization of terrains with volumetric features. International Journal</a:t>
            </a:r>
            <a:endParaRPr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222222"/>
                </a:solidFill>
                <a:highlight>
                  <a:srgbClr val="FFFFFF"/>
                </a:highlight>
              </a:rPr>
              <a:t>of Geographical Information Science, Taylor &amp; Francis, v. 28, n. 9, p. 1821–1847, 2014.</a:t>
            </a:r>
            <a:br>
              <a:rPr lang="pt-BR">
                <a:solidFill>
                  <a:srgbClr val="222222"/>
                </a:solidFill>
                <a:highlight>
                  <a:srgbClr val="FFFFFF"/>
                </a:highlight>
              </a:rPr>
            </a:br>
            <a:br>
              <a:rPr lang="pt-BR">
                <a:solidFill>
                  <a:srgbClr val="222222"/>
                </a:solidFill>
                <a:highlight>
                  <a:srgbClr val="FFFFFF"/>
                </a:highlight>
              </a:rPr>
            </a:br>
            <a:r>
              <a:rPr lang="pt-BR">
                <a:solidFill>
                  <a:srgbClr val="222222"/>
                </a:solidFill>
                <a:highlight>
                  <a:srgbClr val="FFFFFF"/>
                </a:highlight>
              </a:rPr>
              <a:t>LAINE, S.; KARRAS, T. Efficient sparse voxel octrees. In: Proceedings of the 2010 ACM</a:t>
            </a:r>
            <a:endParaRPr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222222"/>
                </a:solidFill>
                <a:highlight>
                  <a:srgbClr val="FFFFFF"/>
                </a:highlight>
              </a:rPr>
              <a:t>SIGGRAPH symposium on Interactive 3D Graphics and Games. [S.l.: s.n.], 2010. p. 55–63.</a:t>
            </a:r>
            <a:endParaRPr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222222"/>
                </a:solidFill>
                <a:highlight>
                  <a:srgbClr val="FFFFFF"/>
                </a:highlight>
              </a:rPr>
              <a:t>LÖFFLER, F.; MÜLLER, A.; SCHUMANN, H. Real-time rendering of stack-based</a:t>
            </a:r>
            <a:endParaRPr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222222"/>
                </a:solidFill>
                <a:highlight>
                  <a:srgbClr val="FFFFFF"/>
                </a:highlight>
              </a:rPr>
              <a:t>terrains. In: VMV. [S.l.: s.n.], 2011. p. 161–168.</a:t>
            </a:r>
            <a:endParaRPr>
              <a:solidFill>
                <a:srgbClr val="222222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65"/>
          <p:cNvSpPr/>
          <p:nvPr/>
        </p:nvSpPr>
        <p:spPr>
          <a:xfrm>
            <a:off x="0" y="180000"/>
            <a:ext cx="621000" cy="1080000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" name="Google Shape;459;p65"/>
          <p:cNvSpPr txBox="1"/>
          <p:nvPr/>
        </p:nvSpPr>
        <p:spPr>
          <a:xfrm>
            <a:off x="827850" y="180000"/>
            <a:ext cx="90000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lang="pt-BR" sz="3000">
                <a:solidFill>
                  <a:srgbClr val="333333"/>
                </a:solidFill>
              </a:rPr>
              <a:t>Referências</a:t>
            </a:r>
            <a:endParaRPr b="1" sz="3000" strike="noStrike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0" name="Google Shape;460;p65"/>
          <p:cNvSpPr txBox="1"/>
          <p:nvPr/>
        </p:nvSpPr>
        <p:spPr>
          <a:xfrm>
            <a:off x="460175" y="1381550"/>
            <a:ext cx="8454000" cy="45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rgbClr val="222222"/>
                </a:solidFill>
                <a:highlight>
                  <a:srgbClr val="FFFFFF"/>
                </a:highlight>
              </a:rPr>
              <a:t>LORENSEN, W. E.; CLINE, H. E. Marching cubes: A high resolution 3d surface</a:t>
            </a:r>
            <a:endParaRPr sz="13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rgbClr val="222222"/>
                </a:solidFill>
                <a:highlight>
                  <a:srgbClr val="FFFFFF"/>
                </a:highlight>
              </a:rPr>
              <a:t>construction algorithm. In: Seminal graphics: pioneering efforts that shaped the field. [S.l.:</a:t>
            </a:r>
            <a:endParaRPr sz="13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rgbClr val="222222"/>
                </a:solidFill>
                <a:highlight>
                  <a:srgbClr val="FFFFFF"/>
                </a:highlight>
              </a:rPr>
              <a:t>s.n.], 1998. p. 347–353.</a:t>
            </a:r>
            <a:endParaRPr sz="13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rgbClr val="222222"/>
                </a:solidFill>
                <a:highlight>
                  <a:srgbClr val="FFFFFF"/>
                </a:highlight>
              </a:rPr>
              <a:t>MCDONALD. [S.l.]: An Efficient Data Structure for 3D Multi-Layer Terrain and Erosion</a:t>
            </a:r>
            <a:endParaRPr sz="13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rgbClr val="222222"/>
                </a:solidFill>
                <a:highlight>
                  <a:srgbClr val="FFFFFF"/>
                </a:highlight>
              </a:rPr>
              <a:t>Simulation, 2022. Disponível em &lt;https://nickmcd.me/2022/04/15/soilmachine/&gt;.</a:t>
            </a:r>
            <a:endParaRPr sz="13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rgbClr val="222222"/>
                </a:solidFill>
                <a:highlight>
                  <a:srgbClr val="FFFFFF"/>
                </a:highlight>
              </a:rPr>
              <a:t>Acesso em 21 de agosto 2023.</a:t>
            </a:r>
            <a:endParaRPr sz="13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rgbClr val="222222"/>
                </a:solidFill>
                <a:highlight>
                  <a:srgbClr val="FFFFFF"/>
                </a:highlight>
              </a:rPr>
              <a:t>MEI, X.; DECAUDIN, P.; HU, B.-G. Fast hydraulic erosion simulation and visualization</a:t>
            </a:r>
            <a:endParaRPr sz="13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rgbClr val="222222"/>
                </a:solidFill>
                <a:highlight>
                  <a:srgbClr val="FFFFFF"/>
                </a:highlight>
              </a:rPr>
              <a:t>on gpu. In: IEEE. 15th Pacific Conference on Computer Graphics and Applications</a:t>
            </a:r>
            <a:endParaRPr sz="13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rgbClr val="222222"/>
                </a:solidFill>
                <a:highlight>
                  <a:srgbClr val="FFFFFF"/>
                </a:highlight>
              </a:rPr>
              <a:t>(PG’07). [S.l.], 2007. p. 47–56.</a:t>
            </a:r>
            <a:endParaRPr sz="13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rgbClr val="222222"/>
                </a:solidFill>
                <a:highlight>
                  <a:srgbClr val="FFFFFF"/>
                </a:highlight>
              </a:rPr>
              <a:t>MUSGRAVE, F. K.; KOLB, C. E.; MACE, R. S. The synthesis and rendering of eroded</a:t>
            </a:r>
            <a:endParaRPr sz="13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rgbClr val="222222"/>
                </a:solidFill>
                <a:highlight>
                  <a:srgbClr val="FFFFFF"/>
                </a:highlight>
              </a:rPr>
              <a:t>fractal terrains. ACM Siggraph Computer Graphics, ACM New York, NY, USA, v. 23,</a:t>
            </a:r>
            <a:endParaRPr sz="13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rgbClr val="222222"/>
                </a:solidFill>
                <a:highlight>
                  <a:srgbClr val="FFFFFF"/>
                </a:highlight>
              </a:rPr>
              <a:t>n. 3, p. 41–50, 1989.</a:t>
            </a:r>
            <a:endParaRPr sz="13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rgbClr val="222222"/>
                </a:solidFill>
                <a:highlight>
                  <a:srgbClr val="FFFFFF"/>
                </a:highlight>
              </a:rPr>
              <a:t>NADIG, S. M. Example-Based Terrain Authoring with Complex Features. Tese (Doutorado)</a:t>
            </a:r>
            <a:endParaRPr sz="13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rgbClr val="222222"/>
                </a:solidFill>
                <a:highlight>
                  <a:srgbClr val="FFFFFF"/>
                </a:highlight>
              </a:rPr>
              <a:t>— Purdue University, 2022.</a:t>
            </a:r>
            <a:endParaRPr sz="13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222222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0"/>
          <p:cNvSpPr txBox="1"/>
          <p:nvPr/>
        </p:nvSpPr>
        <p:spPr>
          <a:xfrm>
            <a:off x="827850" y="180000"/>
            <a:ext cx="90000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00">
                <a:solidFill>
                  <a:srgbClr val="333333"/>
                </a:solidFill>
              </a:rPr>
              <a:t>Introdução</a:t>
            </a:r>
            <a:endParaRPr b="1" sz="3000" strike="noStrike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30"/>
          <p:cNvSpPr/>
          <p:nvPr/>
        </p:nvSpPr>
        <p:spPr>
          <a:xfrm>
            <a:off x="0" y="180000"/>
            <a:ext cx="621000" cy="1080000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30"/>
          <p:cNvSpPr txBox="1"/>
          <p:nvPr/>
        </p:nvSpPr>
        <p:spPr>
          <a:xfrm>
            <a:off x="621000" y="1906850"/>
            <a:ext cx="76557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Liberation Serif"/>
                <a:ea typeface="Liberation Serif"/>
                <a:cs typeface="Liberation Serif"/>
                <a:sym typeface="Liberation Serif"/>
              </a:rPr>
              <a:t>Simulação de erosão (MUSGRAVE; KOLB; MACE, 1989)</a:t>
            </a:r>
            <a:endParaRPr sz="1800">
              <a:solidFill>
                <a:schemeClr val="dk1"/>
              </a:solidFill>
              <a:latin typeface="Liberation Serif"/>
              <a:ea typeface="Liberation Serif"/>
              <a:cs typeface="Liberation Serif"/>
              <a:sym typeface="Liberation Serif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beration Serif"/>
              <a:buChar char="-"/>
            </a:pPr>
            <a:r>
              <a:rPr lang="pt-BR" sz="1800">
                <a:solidFill>
                  <a:schemeClr val="dk1"/>
                </a:solidFill>
                <a:latin typeface="Liberation Serif"/>
                <a:ea typeface="Liberation Serif"/>
                <a:cs typeface="Liberation Serif"/>
                <a:sym typeface="Liberation Serif"/>
              </a:rPr>
              <a:t>Térmica</a:t>
            </a:r>
            <a:endParaRPr sz="1800">
              <a:solidFill>
                <a:schemeClr val="dk1"/>
              </a:solidFill>
              <a:latin typeface="Liberation Serif"/>
              <a:ea typeface="Liberation Serif"/>
              <a:cs typeface="Liberation Serif"/>
              <a:sym typeface="Liberation Serif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beration Serif"/>
              <a:buChar char="-"/>
            </a:pPr>
            <a:r>
              <a:rPr lang="pt-BR" sz="1800">
                <a:solidFill>
                  <a:schemeClr val="dk1"/>
                </a:solidFill>
                <a:latin typeface="Liberation Serif"/>
                <a:ea typeface="Liberation Serif"/>
                <a:cs typeface="Liberation Serif"/>
                <a:sym typeface="Liberation Serif"/>
              </a:rPr>
              <a:t>Hidráulica</a:t>
            </a:r>
            <a:endParaRPr sz="1800">
              <a:solidFill>
                <a:schemeClr val="dk1"/>
              </a:solidFill>
              <a:latin typeface="Liberation Serif"/>
              <a:ea typeface="Liberation Serif"/>
              <a:cs typeface="Liberation Serif"/>
              <a:sym typeface="Liberation Serif"/>
            </a:endParaRPr>
          </a:p>
        </p:txBody>
      </p:sp>
      <p:pic>
        <p:nvPicPr>
          <p:cNvPr id="148" name="Google Shape;14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1904" y="2583650"/>
            <a:ext cx="3249572" cy="197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66"/>
          <p:cNvSpPr/>
          <p:nvPr/>
        </p:nvSpPr>
        <p:spPr>
          <a:xfrm>
            <a:off x="0" y="180000"/>
            <a:ext cx="621000" cy="1080000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p66"/>
          <p:cNvSpPr txBox="1"/>
          <p:nvPr/>
        </p:nvSpPr>
        <p:spPr>
          <a:xfrm>
            <a:off x="827850" y="180000"/>
            <a:ext cx="90000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lang="pt-BR" sz="3000">
                <a:solidFill>
                  <a:srgbClr val="333333"/>
                </a:solidFill>
              </a:rPr>
              <a:t>Referências</a:t>
            </a:r>
            <a:endParaRPr b="1" sz="3000" strike="noStrike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7" name="Google Shape;467;p66"/>
          <p:cNvSpPr txBox="1"/>
          <p:nvPr/>
        </p:nvSpPr>
        <p:spPr>
          <a:xfrm>
            <a:off x="460175" y="1381550"/>
            <a:ext cx="8454000" cy="38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222222"/>
                </a:solidFill>
                <a:highlight>
                  <a:srgbClr val="FFFFFF"/>
                </a:highlight>
              </a:rPr>
              <a:t>GALIN, E. et al. A review of digital terrain modeling. In: WILEY ONLINE LIBRARY.</a:t>
            </a:r>
            <a:endParaRPr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222222"/>
                </a:solidFill>
                <a:highlight>
                  <a:srgbClr val="FFFFFF"/>
                </a:highlight>
              </a:rPr>
              <a:t>Computer Graphics Forum. [S.l.], 2019. v. 38, n. 2, p. 553–577.</a:t>
            </a:r>
            <a:endParaRPr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222222"/>
                </a:solidFill>
                <a:highlight>
                  <a:srgbClr val="FFFFFF"/>
                </a:highlight>
              </a:rPr>
              <a:t>KOCA, Ç. Representation, editing and real-time visualization of complex 3D terrains.</a:t>
            </a:r>
            <a:endParaRPr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222222"/>
                </a:solidFill>
                <a:highlight>
                  <a:srgbClr val="FFFFFF"/>
                </a:highlight>
              </a:rPr>
              <a:t>Dissertação (Mestrado) — Bilkent Universitesi (Turkey), 2012. </a:t>
            </a:r>
            <a:endParaRPr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222222"/>
                </a:solidFill>
                <a:highlight>
                  <a:srgbClr val="FFFFFF"/>
                </a:highlight>
              </a:rPr>
              <a:t>KOCA, Ç.; GÜDÜKBAY, U. A hybrid representation for modeling, interactive editing,</a:t>
            </a:r>
            <a:endParaRPr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222222"/>
                </a:solidFill>
                <a:highlight>
                  <a:srgbClr val="FFFFFF"/>
                </a:highlight>
              </a:rPr>
              <a:t>and real-time visualization of terrains with volumetric features. International Journal</a:t>
            </a:r>
            <a:endParaRPr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222222"/>
                </a:solidFill>
                <a:highlight>
                  <a:srgbClr val="FFFFFF"/>
                </a:highlight>
              </a:rPr>
              <a:t>of Geographical Information Science, Taylor &amp; Francis, v. 28, n. 9, p. 1821–1847, 2014.</a:t>
            </a:r>
            <a:br>
              <a:rPr lang="pt-BR">
                <a:solidFill>
                  <a:srgbClr val="222222"/>
                </a:solidFill>
                <a:highlight>
                  <a:srgbClr val="FFFFFF"/>
                </a:highlight>
              </a:rPr>
            </a:br>
            <a:br>
              <a:rPr lang="pt-BR">
                <a:solidFill>
                  <a:srgbClr val="222222"/>
                </a:solidFill>
                <a:highlight>
                  <a:srgbClr val="FFFFFF"/>
                </a:highlight>
              </a:rPr>
            </a:br>
            <a:r>
              <a:rPr lang="pt-BR">
                <a:solidFill>
                  <a:srgbClr val="222222"/>
                </a:solidFill>
                <a:highlight>
                  <a:srgbClr val="FFFFFF"/>
                </a:highlight>
              </a:rPr>
              <a:t>LAINE, S.; KARRAS, T. Efficient sparse voxel octrees. In: Proceedings of the 2010 ACM</a:t>
            </a:r>
            <a:endParaRPr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222222"/>
                </a:solidFill>
                <a:highlight>
                  <a:srgbClr val="FFFFFF"/>
                </a:highlight>
              </a:rPr>
              <a:t>SIGGRAPH symposium on Interactive 3D Graphics and Games. [S.l.: s.n.], 2010. p. 55–63.</a:t>
            </a:r>
            <a:endParaRPr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222222"/>
                </a:solidFill>
                <a:highlight>
                  <a:srgbClr val="FFFFFF"/>
                </a:highlight>
              </a:rPr>
              <a:t>LÖFFLER, F.; MÜLLER, A.; SCHUMANN, H. Real-time rendering of stack-based</a:t>
            </a:r>
            <a:endParaRPr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222222"/>
                </a:solidFill>
                <a:highlight>
                  <a:srgbClr val="FFFFFF"/>
                </a:highlight>
              </a:rPr>
              <a:t>terrains. In: VMV. [S.l.: s.n.], 2011. p. 161–168.</a:t>
            </a:r>
            <a:endParaRPr>
              <a:solidFill>
                <a:srgbClr val="222222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1"/>
          <p:cNvSpPr txBox="1"/>
          <p:nvPr/>
        </p:nvSpPr>
        <p:spPr>
          <a:xfrm>
            <a:off x="827850" y="180000"/>
            <a:ext cx="90000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pt-BR" sz="3000">
                <a:solidFill>
                  <a:srgbClr val="333333"/>
                </a:solidFill>
              </a:rPr>
              <a:t>Problemática</a:t>
            </a:r>
            <a:endParaRPr b="1" sz="3000" strike="noStrike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31"/>
          <p:cNvSpPr/>
          <p:nvPr/>
        </p:nvSpPr>
        <p:spPr>
          <a:xfrm>
            <a:off x="0" y="180000"/>
            <a:ext cx="621000" cy="1080000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31"/>
          <p:cNvSpPr txBox="1"/>
          <p:nvPr/>
        </p:nvSpPr>
        <p:spPr>
          <a:xfrm>
            <a:off x="827850" y="1879425"/>
            <a:ext cx="6475800" cy="30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pt-BR" sz="1800"/>
              <a:t>Estudos, na maior parte, focam em terrenos superficiais, negligenciando a complexidade da representação em camadas.</a:t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pt-BR" sz="1800"/>
              <a:t>Necessidade de entender a interação entre diferentes tipos de solo sob variadas condições de saturação e fluxo de água.</a:t>
            </a:r>
            <a:endParaRPr sz="18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2"/>
          <p:cNvSpPr/>
          <p:nvPr/>
        </p:nvSpPr>
        <p:spPr>
          <a:xfrm>
            <a:off x="0" y="180000"/>
            <a:ext cx="621000" cy="1080000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32"/>
          <p:cNvSpPr txBox="1"/>
          <p:nvPr/>
        </p:nvSpPr>
        <p:spPr>
          <a:xfrm>
            <a:off x="827850" y="180000"/>
            <a:ext cx="90000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lang="pt-BR" sz="3000">
                <a:solidFill>
                  <a:srgbClr val="333333"/>
                </a:solidFill>
              </a:rPr>
              <a:t>Hipótese</a:t>
            </a:r>
            <a:endParaRPr b="1" sz="3000" strike="noStrike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32"/>
          <p:cNvSpPr txBox="1"/>
          <p:nvPr/>
        </p:nvSpPr>
        <p:spPr>
          <a:xfrm>
            <a:off x="2964738" y="2178475"/>
            <a:ext cx="6475800" cy="30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pt-BR" sz="1800"/>
              <a:t>Potencial para aperfeiçoar a adaptabilidade do terreno para simulações geomorfológicas.</a:t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➔"/>
            </a:pPr>
            <a:r>
              <a:rPr lang="pt-BR" sz="1800">
                <a:solidFill>
                  <a:schemeClr val="dk1"/>
                </a:solidFill>
              </a:rPr>
              <a:t>Possibilidade de mesclar vantagens de mapa de altura e </a:t>
            </a:r>
            <a:r>
              <a:rPr i="1" lang="pt-BR" sz="1800">
                <a:solidFill>
                  <a:schemeClr val="dk1"/>
                </a:solidFill>
              </a:rPr>
              <a:t>voxels</a:t>
            </a:r>
            <a:r>
              <a:rPr lang="pt-BR" sz="1800">
                <a:solidFill>
                  <a:schemeClr val="dk1"/>
                </a:solidFill>
              </a:rPr>
              <a:t> para estabilidade performática e expressividade visual.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757575"/>
              </a:solidFill>
            </a:endParaRPr>
          </a:p>
        </p:txBody>
      </p:sp>
      <p:sp>
        <p:nvSpPr>
          <p:cNvPr id="163" name="Google Shape;163;p32"/>
          <p:cNvSpPr txBox="1"/>
          <p:nvPr/>
        </p:nvSpPr>
        <p:spPr>
          <a:xfrm>
            <a:off x="2461213" y="1768775"/>
            <a:ext cx="805200" cy="17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0">
                <a:solidFill>
                  <a:srgbClr val="757575"/>
                </a:solidFill>
              </a:rPr>
              <a:t>{</a:t>
            </a:r>
            <a:endParaRPr sz="11000">
              <a:solidFill>
                <a:srgbClr val="757575"/>
              </a:solidFill>
            </a:endParaRPr>
          </a:p>
        </p:txBody>
      </p:sp>
      <p:sp>
        <p:nvSpPr>
          <p:cNvPr id="164" name="Google Shape;164;p32"/>
          <p:cNvSpPr txBox="1"/>
          <p:nvPr/>
        </p:nvSpPr>
        <p:spPr>
          <a:xfrm>
            <a:off x="849588" y="2428850"/>
            <a:ext cx="1943700" cy="8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Representação em camadas</a:t>
            </a:r>
            <a:endParaRPr sz="18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3"/>
          <p:cNvSpPr/>
          <p:nvPr/>
        </p:nvSpPr>
        <p:spPr>
          <a:xfrm>
            <a:off x="0" y="180000"/>
            <a:ext cx="621000" cy="1080000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33"/>
          <p:cNvSpPr txBox="1"/>
          <p:nvPr/>
        </p:nvSpPr>
        <p:spPr>
          <a:xfrm>
            <a:off x="827850" y="180000"/>
            <a:ext cx="90000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lang="pt-BR" sz="3000">
                <a:solidFill>
                  <a:srgbClr val="333333"/>
                </a:solidFill>
              </a:rPr>
              <a:t>Objetivos</a:t>
            </a:r>
            <a:endParaRPr b="1" sz="3000" strike="noStrike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33"/>
          <p:cNvSpPr txBox="1"/>
          <p:nvPr/>
        </p:nvSpPr>
        <p:spPr>
          <a:xfrm>
            <a:off x="1046425" y="1350325"/>
            <a:ext cx="7490400" cy="415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45720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D</a:t>
            </a:r>
            <a:r>
              <a:rPr lang="pt-BR" sz="1800"/>
              <a:t>esen</a:t>
            </a:r>
            <a:r>
              <a:rPr lang="pt-BR" sz="1800"/>
              <a:t>v</a:t>
            </a:r>
            <a:r>
              <a:rPr lang="pt-BR" sz="1800"/>
              <a:t>olver uma aplicação de geração de terrenos baseada na modelagem em multicamada e simulação erosiva</a:t>
            </a:r>
            <a:endParaRPr sz="1800"/>
          </a:p>
          <a:p>
            <a:pPr indent="45720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30200" lvl="0" marL="457200" rtl="0" algn="just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pt-BR" sz="1600"/>
              <a:t> Propor um método consistente voltado para a geração procedural de terrenos dispostos em multicamada;</a:t>
            </a:r>
            <a:endParaRPr sz="1600"/>
          </a:p>
          <a:p>
            <a:pPr indent="0" lvl="0" marL="9144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just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pt-BR" sz="1600"/>
              <a:t> Implementar e adaptar algoritmos de interpolação fractal para geração de múltiplas camadas do terreno;</a:t>
            </a:r>
            <a:br>
              <a:rPr lang="pt-BR" sz="1600"/>
            </a:br>
            <a:endParaRPr sz="1600"/>
          </a:p>
          <a:p>
            <a:pPr indent="-330200" lvl="0" marL="457200" rtl="0" algn="just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pt-BR" sz="1600"/>
              <a:t>Aplicar técnicas de simulação erosiva com o intuito de agregar realismo ao terreno.</a:t>
            </a:r>
            <a:endParaRPr sz="1600"/>
          </a:p>
          <a:p>
            <a:pPr indent="45720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4"/>
          <p:cNvSpPr/>
          <p:nvPr/>
        </p:nvSpPr>
        <p:spPr>
          <a:xfrm>
            <a:off x="0" y="180000"/>
            <a:ext cx="621000" cy="1080000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34"/>
          <p:cNvSpPr txBox="1"/>
          <p:nvPr/>
        </p:nvSpPr>
        <p:spPr>
          <a:xfrm>
            <a:off x="827850" y="180000"/>
            <a:ext cx="90000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lang="pt-BR" sz="3000">
                <a:solidFill>
                  <a:srgbClr val="333333"/>
                </a:solidFill>
              </a:rPr>
              <a:t>Representação de Terreno</a:t>
            </a:r>
            <a:endParaRPr b="1" sz="3000" strike="noStrike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8" name="Google Shape;178;p34"/>
          <p:cNvPicPr preferRelativeResize="0"/>
          <p:nvPr/>
        </p:nvPicPr>
        <p:blipFill rotWithShape="1">
          <a:blip r:embed="rId3">
            <a:alphaModFix/>
          </a:blip>
          <a:srcRect b="0" l="42857" r="0" t="0"/>
          <a:stretch/>
        </p:blipFill>
        <p:spPr>
          <a:xfrm>
            <a:off x="6057550" y="2409300"/>
            <a:ext cx="3821751" cy="220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9425" y="2422338"/>
            <a:ext cx="1946450" cy="192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34"/>
          <p:cNvPicPr preferRelativeResize="0"/>
          <p:nvPr/>
        </p:nvPicPr>
        <p:blipFill rotWithShape="1">
          <a:blip r:embed="rId5">
            <a:alphaModFix/>
          </a:blip>
          <a:srcRect b="0" l="40504" r="0" t="0"/>
          <a:stretch/>
        </p:blipFill>
        <p:spPr>
          <a:xfrm>
            <a:off x="2573625" y="2144527"/>
            <a:ext cx="3024399" cy="22030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1" name="Google Shape;181;p34"/>
          <p:cNvCxnSpPr/>
          <p:nvPr/>
        </p:nvCxnSpPr>
        <p:spPr>
          <a:xfrm>
            <a:off x="5882100" y="1512300"/>
            <a:ext cx="16800" cy="36762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182" name="Google Shape;182;p34"/>
          <p:cNvPicPr preferRelativeResize="0"/>
          <p:nvPr/>
        </p:nvPicPr>
        <p:blipFill rotWithShape="1">
          <a:blip r:embed="rId3">
            <a:alphaModFix/>
          </a:blip>
          <a:srcRect b="10676" l="-780" r="57178" t="69222"/>
          <a:stretch/>
        </p:blipFill>
        <p:spPr>
          <a:xfrm>
            <a:off x="1370250" y="4536175"/>
            <a:ext cx="2916000" cy="44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5"/>
          <p:cNvSpPr/>
          <p:nvPr/>
        </p:nvSpPr>
        <p:spPr>
          <a:xfrm>
            <a:off x="0" y="180000"/>
            <a:ext cx="621000" cy="1080000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35"/>
          <p:cNvSpPr txBox="1"/>
          <p:nvPr/>
        </p:nvSpPr>
        <p:spPr>
          <a:xfrm>
            <a:off x="827850" y="180000"/>
            <a:ext cx="90000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lang="pt-BR" sz="3000">
                <a:solidFill>
                  <a:srgbClr val="333333"/>
                </a:solidFill>
              </a:rPr>
              <a:t>Representação Multicamada</a:t>
            </a:r>
            <a:endParaRPr b="1" sz="3000" strike="noStrike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9" name="Google Shape;189;p35"/>
          <p:cNvPicPr preferRelativeResize="0"/>
          <p:nvPr/>
        </p:nvPicPr>
        <p:blipFill rotWithShape="1">
          <a:blip r:embed="rId3">
            <a:alphaModFix/>
          </a:blip>
          <a:srcRect b="4369" l="-2530" r="2530" t="-4370"/>
          <a:stretch/>
        </p:blipFill>
        <p:spPr>
          <a:xfrm>
            <a:off x="3039225" y="1532150"/>
            <a:ext cx="7557399" cy="3047149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35"/>
          <p:cNvSpPr txBox="1"/>
          <p:nvPr/>
        </p:nvSpPr>
        <p:spPr>
          <a:xfrm>
            <a:off x="476825" y="2246600"/>
            <a:ext cx="2853900" cy="20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pt-BR" sz="1600"/>
              <a:t>Camadas de materiais empilhadas</a:t>
            </a:r>
            <a:br>
              <a:rPr lang="pt-BR" sz="1600"/>
            </a:b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pt-BR" sz="1600"/>
              <a:t>Interação entre diferentes tipos de solo</a:t>
            </a:r>
            <a:endParaRPr sz="1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